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book.com/@aceld" TargetMode="External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1.jpeg"/><Relationship Id="rId6" Type="http://schemas.openxmlformats.org/officeDocument/2006/relationships/image" Target="../media/image2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1.jpeg"/><Relationship Id="rId5" Type="http://schemas.openxmlformats.org/officeDocument/2006/relationships/image" Target="../media/image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5" Type="http://schemas.openxmlformats.org/officeDocument/2006/relationships/image" Target="../media/image3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5" Type="http://schemas.openxmlformats.org/officeDocument/2006/relationships/image" Target="../media/image3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Relationship Id="rId3" Type="http://schemas.openxmlformats.org/officeDocument/2006/relationships/image" Target="../media/image4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405466" y="97366"/>
            <a:ext cx="10464801" cy="33020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Go语言打造区块链</a:t>
            </a:r>
          </a:p>
        </p:txBody>
      </p:sp>
      <p:sp>
        <p:nvSpPr>
          <p:cNvPr id="120" name="Shape 120"/>
          <p:cNvSpPr/>
          <p:nvPr/>
        </p:nvSpPr>
        <p:spPr>
          <a:xfrm>
            <a:off x="4272517" y="6015566"/>
            <a:ext cx="8337500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  <a:p>
            <a:pPr/>
            <a:r>
              <a:t>作者：传智播客C++学院无崖子(刘丹冰)</a:t>
            </a:r>
          </a:p>
          <a:p>
            <a:pPr/>
            <a:br/>
            <a:r>
              <a:t>技术文章博客:</a:t>
            </a:r>
            <a:r>
              <a:rPr u="sng">
                <a:hlinkClick r:id="rId2" invalidUrl="" action="" tgtFrame="" tooltip="" history="1" highlightClick="0" endSnd="0"/>
              </a:rPr>
              <a:t>http://gitbook.com/@aceld</a:t>
            </a:r>
          </a:p>
        </p:txBody>
      </p:sp>
      <p:pic>
        <p:nvPicPr>
          <p:cNvPr id="12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034" y="4690821"/>
            <a:ext cx="2809366" cy="382635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5234517" y="4187825"/>
            <a:ext cx="6972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———实现区块链居然如此简单！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871" y="5260432"/>
            <a:ext cx="1741571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7912" y="5261183"/>
            <a:ext cx="1741570" cy="164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6324" y="5260432"/>
            <a:ext cx="1648933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77736" y="5246680"/>
            <a:ext cx="1648934" cy="157355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4607712" y="3233094"/>
            <a:ext cx="384017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某荣照片共享文件夹2100张</a:t>
            </a:r>
          </a:p>
        </p:txBody>
      </p:sp>
      <p:sp>
        <p:nvSpPr>
          <p:cNvPr id="272" name="Shape 2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什么是区块链(7)</a:t>
            </a:r>
          </a:p>
        </p:txBody>
      </p:sp>
      <p:sp>
        <p:nvSpPr>
          <p:cNvPr id="273" name="Shape 273"/>
          <p:cNvSpPr/>
          <p:nvPr/>
        </p:nvSpPr>
        <p:spPr>
          <a:xfrm flipH="1">
            <a:off x="3752782" y="3847505"/>
            <a:ext cx="1261021" cy="1261020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4" name="Shape 274"/>
          <p:cNvSpPr/>
          <p:nvPr/>
        </p:nvSpPr>
        <p:spPr>
          <a:xfrm>
            <a:off x="10011923" y="5830899"/>
            <a:ext cx="259773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… …  100万个用户</a:t>
            </a:r>
          </a:p>
        </p:txBody>
      </p:sp>
      <p:pic>
        <p:nvPicPr>
          <p:cNvPr id="27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02300" y="2125019"/>
            <a:ext cx="1270000" cy="116205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9702800" y="2338860"/>
            <a:ext cx="2572335" cy="211009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电子协议：</a:t>
            </a:r>
          </a:p>
          <a:p>
            <a:pPr>
              <a:defRPr sz="1600"/>
            </a:pPr>
            <a:r>
              <a:t>不得复制、修改、PS任何“共享文件夹”中的照片，用户在“共享文件夹”发生的任何行为，都会按时间记录。</a:t>
            </a:r>
          </a:p>
        </p:txBody>
      </p:sp>
      <p:sp>
        <p:nvSpPr>
          <p:cNvPr id="277" name="Shape 277"/>
          <p:cNvSpPr/>
          <p:nvPr/>
        </p:nvSpPr>
        <p:spPr>
          <a:xfrm>
            <a:off x="6998369" y="2819400"/>
            <a:ext cx="2543854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8" name="Shape 278"/>
          <p:cNvSpPr/>
          <p:nvPr/>
        </p:nvSpPr>
        <p:spPr>
          <a:xfrm>
            <a:off x="1546910" y="8001355"/>
            <a:ext cx="958078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除非同一时刻炸掉100万个用户的电脑，或互联网消失，或世界毁灭....</a:t>
            </a:r>
          </a:p>
          <a:p>
            <a:pPr>
              <a:defRPr sz="2400"/>
            </a:pPr>
            <a:r>
              <a:t>否则数据将永远存在~~</a:t>
            </a:r>
          </a:p>
        </p:txBody>
      </p:sp>
      <p:sp>
        <p:nvSpPr>
          <p:cNvPr id="279" name="Shape 279"/>
          <p:cNvSpPr/>
          <p:nvPr/>
        </p:nvSpPr>
        <p:spPr>
          <a:xfrm flipH="1">
            <a:off x="5647060" y="3861375"/>
            <a:ext cx="224831" cy="1293689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0" name="Shape 280"/>
          <p:cNvSpPr/>
          <p:nvPr/>
        </p:nvSpPr>
        <p:spPr>
          <a:xfrm>
            <a:off x="6653550" y="3862089"/>
            <a:ext cx="379662" cy="1279941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1" name="Shape 281"/>
          <p:cNvSpPr/>
          <p:nvPr/>
        </p:nvSpPr>
        <p:spPr>
          <a:xfrm>
            <a:off x="7377450" y="3832264"/>
            <a:ext cx="1064073" cy="1284548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82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700000">
            <a:off x="2557766" y="6033046"/>
            <a:ext cx="2300381" cy="76201"/>
          </a:xfrm>
          <a:prstGeom prst="rect">
            <a:avLst/>
          </a:prstGeom>
        </p:spPr>
      </p:pic>
      <p:pic>
        <p:nvPicPr>
          <p:cNvPr id="284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8100000">
            <a:off x="2599804" y="6089833"/>
            <a:ext cx="2357705" cy="76201"/>
          </a:xfrm>
          <a:prstGeom prst="rect">
            <a:avLst/>
          </a:prstGeom>
        </p:spPr>
      </p:pic>
      <p:pic>
        <p:nvPicPr>
          <p:cNvPr id="286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700000">
            <a:off x="4259405" y="6064855"/>
            <a:ext cx="2300381" cy="76201"/>
          </a:xfrm>
          <a:prstGeom prst="rect">
            <a:avLst/>
          </a:prstGeom>
        </p:spPr>
      </p:pic>
      <p:pic>
        <p:nvPicPr>
          <p:cNvPr id="288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8100000">
            <a:off x="4301444" y="6121642"/>
            <a:ext cx="2357704" cy="76201"/>
          </a:xfrm>
          <a:prstGeom prst="rect">
            <a:avLst/>
          </a:prstGeom>
        </p:spPr>
      </p:pic>
      <p:pic>
        <p:nvPicPr>
          <p:cNvPr id="290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700000">
            <a:off x="5959133" y="6083115"/>
            <a:ext cx="2300381" cy="76201"/>
          </a:xfrm>
          <a:prstGeom prst="rect">
            <a:avLst/>
          </a:prstGeom>
        </p:spPr>
      </p:pic>
      <p:pic>
        <p:nvPicPr>
          <p:cNvPr id="292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8100000">
            <a:off x="6001172" y="6139901"/>
            <a:ext cx="2357704" cy="76201"/>
          </a:xfrm>
          <a:prstGeom prst="rect">
            <a:avLst/>
          </a:prstGeom>
        </p:spPr>
      </p:pic>
      <p:pic>
        <p:nvPicPr>
          <p:cNvPr id="294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700000">
            <a:off x="7660773" y="6079013"/>
            <a:ext cx="2300381" cy="76201"/>
          </a:xfrm>
          <a:prstGeom prst="rect">
            <a:avLst/>
          </a:prstGeom>
        </p:spPr>
      </p:pic>
      <p:pic>
        <p:nvPicPr>
          <p:cNvPr id="296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8100000">
            <a:off x="7702811" y="6135800"/>
            <a:ext cx="2357705" cy="76201"/>
          </a:xfrm>
          <a:prstGeom prst="rect">
            <a:avLst/>
          </a:prstGeom>
        </p:spPr>
      </p:pic>
      <p:sp>
        <p:nvSpPr>
          <p:cNvPr id="298" name="Shape 298"/>
          <p:cNvSpPr/>
          <p:nvPr/>
        </p:nvSpPr>
        <p:spPr>
          <a:xfrm>
            <a:off x="3505199" y="7121518"/>
            <a:ext cx="56642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同一时刻毁掉所有人电脑中的共享文件夹！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93" y="6453769"/>
            <a:ext cx="1741570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3747" y="6454520"/>
            <a:ext cx="1741571" cy="164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2159" y="6453769"/>
            <a:ext cx="1648934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53572" y="6440017"/>
            <a:ext cx="1648933" cy="1573554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1597812" y="4121630"/>
            <a:ext cx="384017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某荣照片共享文件夹2100张</a:t>
            </a:r>
          </a:p>
        </p:txBody>
      </p:sp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如何增加区块？(1)</a:t>
            </a:r>
          </a:p>
        </p:txBody>
      </p:sp>
      <p:sp>
        <p:nvSpPr>
          <p:cNvPr id="306" name="Shape 306"/>
          <p:cNvSpPr/>
          <p:nvPr/>
        </p:nvSpPr>
        <p:spPr>
          <a:xfrm flipH="1">
            <a:off x="828618" y="5040842"/>
            <a:ext cx="1261020" cy="1261020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30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92400" y="3013556"/>
            <a:ext cx="1270000" cy="1162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 flipH="1">
            <a:off x="2722896" y="5054712"/>
            <a:ext cx="224830" cy="1293688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9" name="Shape 309"/>
          <p:cNvSpPr/>
          <p:nvPr/>
        </p:nvSpPr>
        <p:spPr>
          <a:xfrm>
            <a:off x="3729386" y="5055426"/>
            <a:ext cx="379661" cy="1279941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0" name="Shape 310"/>
          <p:cNvSpPr/>
          <p:nvPr/>
        </p:nvSpPr>
        <p:spPr>
          <a:xfrm>
            <a:off x="4453285" y="5025601"/>
            <a:ext cx="1064073" cy="1284547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1" name="Shape 311"/>
          <p:cNvSpPr/>
          <p:nvPr/>
        </p:nvSpPr>
        <p:spPr>
          <a:xfrm>
            <a:off x="6032500" y="4445006"/>
            <a:ext cx="17415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2" name="Shape 312"/>
          <p:cNvSpPr/>
          <p:nvPr/>
        </p:nvSpPr>
        <p:spPr>
          <a:xfrm>
            <a:off x="8201812" y="4184656"/>
            <a:ext cx="109697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210</a:t>
            </a:r>
            <a:r>
              <a:rPr>
                <a:solidFill>
                  <a:schemeClr val="accent5"/>
                </a:solidFill>
              </a:rPr>
              <a:t>1</a:t>
            </a:r>
            <a:r>
              <a:t>张</a:t>
            </a:r>
          </a:p>
        </p:txBody>
      </p:sp>
      <p:pic>
        <p:nvPicPr>
          <p:cNvPr id="313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44169" y="3125106"/>
            <a:ext cx="1058419" cy="100653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9935228" y="4288031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某本聪</a:t>
            </a:r>
          </a:p>
        </p:txBody>
      </p:sp>
      <p:sp>
        <p:nvSpPr>
          <p:cNvPr id="315" name="Shape 315"/>
          <p:cNvSpPr/>
          <p:nvPr/>
        </p:nvSpPr>
        <p:spPr>
          <a:xfrm>
            <a:off x="7169398" y="6274667"/>
            <a:ext cx="5200402" cy="2449315"/>
          </a:xfrm>
          <a:prstGeom prst="wedgeEllipseCallout">
            <a:avLst>
              <a:gd name="adj1" fmla="val 8815"/>
              <a:gd name="adj2" fmla="val -110628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凡人们，你们如果想添加照片，必须按照我们规定，这叫“共识”，</a:t>
            </a:r>
          </a:p>
          <a:p>
            <a:pPr>
              <a:defRPr sz="2400"/>
            </a:pPr>
            <a:r>
              <a:t>你们同意么？</a:t>
            </a:r>
          </a:p>
        </p:txBody>
      </p:sp>
      <p:sp>
        <p:nvSpPr>
          <p:cNvPr id="316" name="Shape 316"/>
          <p:cNvSpPr/>
          <p:nvPr/>
        </p:nvSpPr>
        <p:spPr>
          <a:xfrm>
            <a:off x="552377" y="8254610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同意！</a:t>
            </a:r>
          </a:p>
        </p:txBody>
      </p:sp>
      <p:sp>
        <p:nvSpPr>
          <p:cNvPr id="317" name="Shape 317"/>
          <p:cNvSpPr/>
          <p:nvPr/>
        </p:nvSpPr>
        <p:spPr>
          <a:xfrm>
            <a:off x="2009382" y="8255361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我也同意</a:t>
            </a:r>
          </a:p>
        </p:txBody>
      </p:sp>
      <p:sp>
        <p:nvSpPr>
          <p:cNvPr id="318" name="Shape 318"/>
          <p:cNvSpPr/>
          <p:nvPr/>
        </p:nvSpPr>
        <p:spPr>
          <a:xfrm>
            <a:off x="3919281" y="8280010"/>
            <a:ext cx="9895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So do I.</a:t>
            </a:r>
          </a:p>
        </p:txBody>
      </p:sp>
      <p:sp>
        <p:nvSpPr>
          <p:cNvPr id="319" name="Shape 319"/>
          <p:cNvSpPr/>
          <p:nvPr/>
        </p:nvSpPr>
        <p:spPr>
          <a:xfrm>
            <a:off x="5453452" y="8280010"/>
            <a:ext cx="105841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Me too~</a:t>
            </a:r>
          </a:p>
        </p:txBody>
      </p:sp>
      <p:sp>
        <p:nvSpPr>
          <p:cNvPr id="320" name="Shape 320"/>
          <p:cNvSpPr/>
          <p:nvPr/>
        </p:nvSpPr>
        <p:spPr>
          <a:xfrm>
            <a:off x="5999400" y="3817623"/>
            <a:ext cx="180777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增加</a:t>
            </a:r>
            <a:r>
              <a:rPr>
                <a:solidFill>
                  <a:schemeClr val="accent5"/>
                </a:solidFill>
              </a:rPr>
              <a:t>1</a:t>
            </a:r>
            <a:r>
              <a:t>张照片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1674012" y="5010630"/>
            <a:ext cx="384017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某荣照片共享文件夹2100张</a:t>
            </a:r>
          </a:p>
        </p:txBody>
      </p:sp>
      <p:sp>
        <p:nvSpPr>
          <p:cNvPr id="323" name="Shape 3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如何增加区块？(2)</a:t>
            </a:r>
          </a:p>
        </p:txBody>
      </p:sp>
      <p:pic>
        <p:nvPicPr>
          <p:cNvPr id="3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8600" y="3902556"/>
            <a:ext cx="1270000" cy="116205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9067800" y="3428537"/>
            <a:ext cx="2572335" cy="4998893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电子协议：</a:t>
            </a:r>
          </a:p>
          <a:p>
            <a:pPr algn="l">
              <a:defRPr sz="1600"/>
            </a:pPr>
            <a:r>
              <a:t>1.不得复制、修改、PS任何“共享文件夹”中的照片，用户在“共享文件夹”发生的任何行为，都会按时间记录。</a:t>
            </a:r>
          </a:p>
          <a:p>
            <a:pPr algn="l">
              <a:defRPr b="1" sz="16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2.你们添加某荣的照片可以用单反相机，在每年XX时间，拍某荣靓照，前100张可以添加进入’某荣照片共享文件夹’中，作为文件夹照片。</a:t>
            </a:r>
          </a:p>
        </p:txBody>
      </p:sp>
      <p:sp>
        <p:nvSpPr>
          <p:cNvPr id="326" name="Shape 326"/>
          <p:cNvSpPr/>
          <p:nvPr/>
        </p:nvSpPr>
        <p:spPr>
          <a:xfrm>
            <a:off x="5118769" y="4483581"/>
            <a:ext cx="2543854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7" name="Shape 327"/>
          <p:cNvSpPr/>
          <p:nvPr/>
        </p:nvSpPr>
        <p:spPr>
          <a:xfrm>
            <a:off x="196850" y="6031439"/>
            <a:ext cx="6972301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按照协议的规定，</a:t>
            </a:r>
          </a:p>
          <a:p>
            <a:pPr/>
            <a:r>
              <a:t>这是100万个用户达成的共识</a:t>
            </a:r>
          </a:p>
          <a:p>
            <a:pPr/>
            <a:r>
              <a:t>，所以是不能够随便添加照片的。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如何增加区块？(3)</a:t>
            </a:r>
          </a:p>
        </p:txBody>
      </p:sp>
      <p:pic>
        <p:nvPicPr>
          <p:cNvPr id="3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707" y="3400028"/>
            <a:ext cx="1741570" cy="1648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707" y="6791679"/>
            <a:ext cx="1741570" cy="164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059030" y="3455191"/>
            <a:ext cx="1741570" cy="1671908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 flipV="1">
            <a:off x="5631684" y="3224250"/>
            <a:ext cx="1864966" cy="8244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4" name="Shape 334"/>
          <p:cNvSpPr/>
          <p:nvPr/>
        </p:nvSpPr>
        <p:spPr>
          <a:xfrm>
            <a:off x="5693382" y="4291145"/>
            <a:ext cx="19439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5" name="Shape 335"/>
          <p:cNvSpPr/>
          <p:nvPr/>
        </p:nvSpPr>
        <p:spPr>
          <a:xfrm>
            <a:off x="5629882" y="4683709"/>
            <a:ext cx="1868570" cy="5404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33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173330" y="6779441"/>
            <a:ext cx="1741570" cy="1671907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 flipV="1">
            <a:off x="5920400" y="6386551"/>
            <a:ext cx="1864966" cy="8244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8" name="Shape 338"/>
          <p:cNvSpPr/>
          <p:nvPr/>
        </p:nvSpPr>
        <p:spPr>
          <a:xfrm>
            <a:off x="5982098" y="7453445"/>
            <a:ext cx="19439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9" name="Shape 339"/>
          <p:cNvSpPr/>
          <p:nvPr/>
        </p:nvSpPr>
        <p:spPr>
          <a:xfrm>
            <a:off x="5918598" y="7846009"/>
            <a:ext cx="1868570" cy="5404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0" name="Shape 340"/>
          <p:cNvSpPr/>
          <p:nvPr/>
        </p:nvSpPr>
        <p:spPr>
          <a:xfrm>
            <a:off x="644688" y="5092700"/>
            <a:ext cx="14356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小One</a:t>
            </a:r>
          </a:p>
        </p:txBody>
      </p:sp>
      <p:sp>
        <p:nvSpPr>
          <p:cNvPr id="341" name="Shape 341"/>
          <p:cNvSpPr/>
          <p:nvPr/>
        </p:nvSpPr>
        <p:spPr>
          <a:xfrm>
            <a:off x="848142" y="8610600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小露</a:t>
            </a:r>
          </a:p>
        </p:txBody>
      </p:sp>
      <p:sp>
        <p:nvSpPr>
          <p:cNvPr id="342" name="Shape 342"/>
          <p:cNvSpPr/>
          <p:nvPr/>
        </p:nvSpPr>
        <p:spPr>
          <a:xfrm>
            <a:off x="9442449" y="5092700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某荣</a:t>
            </a:r>
          </a:p>
        </p:txBody>
      </p:sp>
      <p:sp>
        <p:nvSpPr>
          <p:cNvPr id="343" name="Shape 343"/>
          <p:cNvSpPr/>
          <p:nvPr/>
        </p:nvSpPr>
        <p:spPr>
          <a:xfrm>
            <a:off x="2958265" y="52070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高端相机</a:t>
            </a:r>
          </a:p>
        </p:txBody>
      </p:sp>
      <p:sp>
        <p:nvSpPr>
          <p:cNvPr id="344" name="Shape 344"/>
          <p:cNvSpPr/>
          <p:nvPr/>
        </p:nvSpPr>
        <p:spPr>
          <a:xfrm>
            <a:off x="2958265" y="8541055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高端相机</a:t>
            </a:r>
          </a:p>
        </p:txBody>
      </p:sp>
      <p:sp>
        <p:nvSpPr>
          <p:cNvPr id="345" name="Shape 345"/>
          <p:cNvSpPr/>
          <p:nvPr/>
        </p:nvSpPr>
        <p:spPr>
          <a:xfrm>
            <a:off x="4984496" y="2400300"/>
            <a:ext cx="3035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拍照  即   挖矿</a:t>
            </a:r>
          </a:p>
        </p:txBody>
      </p:sp>
      <p:pic>
        <p:nvPicPr>
          <p:cNvPr id="34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13800" y="2603500"/>
            <a:ext cx="2286000" cy="228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90865" y="5730701"/>
            <a:ext cx="2552632" cy="3769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如何增加区块？(4)</a:t>
            </a:r>
          </a:p>
        </p:txBody>
      </p:sp>
      <p:pic>
        <p:nvPicPr>
          <p:cNvPr id="3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769" y="4992006"/>
            <a:ext cx="1944057" cy="184876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4870698" y="4592835"/>
            <a:ext cx="8266857" cy="4936730"/>
          </a:xfrm>
          <a:prstGeom prst="wedgeEllipseCallout">
            <a:avLst>
              <a:gd name="adj1" fmla="val -69215"/>
              <a:gd name="adj2" fmla="val -16938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凡人们，照片必须要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满足n种条件</a:t>
            </a:r>
            <a:r>
              <a:t>才能算作高质量照片，所以大家必须耗费巨大精力和姿势才能拍出一张合格的照片。同时</a:t>
            </a:r>
            <a:r>
              <a:rPr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rPr>
              <a:t>每10分钟只能添加一张新照片</a:t>
            </a:r>
            <a:r>
              <a:t>，如果两个用户同时添加，谁先集齐6个“赞”，谁才算成功添加。</a:t>
            </a:r>
          </a:p>
        </p:txBody>
      </p:sp>
      <p:sp>
        <p:nvSpPr>
          <p:cNvPr id="352" name="Shape 352"/>
          <p:cNvSpPr/>
          <p:nvPr/>
        </p:nvSpPr>
        <p:spPr>
          <a:xfrm>
            <a:off x="678581" y="2222499"/>
            <a:ext cx="11647637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大量的拍照，冲击前100，那就</a:t>
            </a:r>
            <a:r>
              <a:rPr>
                <a:solidFill>
                  <a:schemeClr val="accent5"/>
                </a:solidFill>
              </a:rPr>
              <a:t>很快就能达成了</a:t>
            </a:r>
            <a:r>
              <a:t>，拍照就</a:t>
            </a:r>
            <a:r>
              <a:rPr>
                <a:solidFill>
                  <a:schemeClr val="accent5"/>
                </a:solidFill>
              </a:rPr>
              <a:t>没有难度</a:t>
            </a:r>
            <a:r>
              <a:t>了，而且</a:t>
            </a:r>
            <a:r>
              <a:rPr>
                <a:solidFill>
                  <a:schemeClr val="accent5"/>
                </a:solidFill>
              </a:rPr>
              <a:t>照片质量还差</a:t>
            </a:r>
            <a:r>
              <a:t>。于是，某本聪再次降临，增加拍照的共识难度。</a:t>
            </a:r>
          </a:p>
        </p:txBody>
      </p:sp>
      <p:sp>
        <p:nvSpPr>
          <p:cNvPr id="353" name="Shape 353"/>
          <p:cNvSpPr/>
          <p:nvPr/>
        </p:nvSpPr>
        <p:spPr>
          <a:xfrm>
            <a:off x="1043498" y="6902450"/>
            <a:ext cx="12066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某本聪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如何增加区块？(5)</a:t>
            </a:r>
          </a:p>
        </p:txBody>
      </p:sp>
      <p:pic>
        <p:nvPicPr>
          <p:cNvPr id="3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707" y="3400028"/>
            <a:ext cx="1741570" cy="1648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707" y="6791679"/>
            <a:ext cx="1741570" cy="164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059030" y="3455191"/>
            <a:ext cx="1741570" cy="167190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 flipV="1">
            <a:off x="5631684" y="3224250"/>
            <a:ext cx="1864966" cy="8244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0" name="Shape 360"/>
          <p:cNvSpPr/>
          <p:nvPr/>
        </p:nvSpPr>
        <p:spPr>
          <a:xfrm>
            <a:off x="5693382" y="4291145"/>
            <a:ext cx="19439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1" name="Shape 361"/>
          <p:cNvSpPr/>
          <p:nvPr/>
        </p:nvSpPr>
        <p:spPr>
          <a:xfrm>
            <a:off x="5629882" y="4683709"/>
            <a:ext cx="1868570" cy="5404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362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0090" y="2533971"/>
            <a:ext cx="3438697" cy="3514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26194" y="6216945"/>
            <a:ext cx="2646489" cy="3085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3173330" y="6779441"/>
            <a:ext cx="1741570" cy="1671907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 flipV="1">
            <a:off x="5920400" y="6386551"/>
            <a:ext cx="1864966" cy="8244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6" name="Shape 366"/>
          <p:cNvSpPr/>
          <p:nvPr/>
        </p:nvSpPr>
        <p:spPr>
          <a:xfrm>
            <a:off x="5982098" y="7453445"/>
            <a:ext cx="19439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7" name="Shape 367"/>
          <p:cNvSpPr/>
          <p:nvPr/>
        </p:nvSpPr>
        <p:spPr>
          <a:xfrm>
            <a:off x="5918598" y="7846009"/>
            <a:ext cx="1868570" cy="5404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8" name="Shape 368"/>
          <p:cNvSpPr/>
          <p:nvPr/>
        </p:nvSpPr>
        <p:spPr>
          <a:xfrm>
            <a:off x="644688" y="5092700"/>
            <a:ext cx="14356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小One</a:t>
            </a:r>
          </a:p>
        </p:txBody>
      </p:sp>
      <p:sp>
        <p:nvSpPr>
          <p:cNvPr id="369" name="Shape 369"/>
          <p:cNvSpPr/>
          <p:nvPr/>
        </p:nvSpPr>
        <p:spPr>
          <a:xfrm>
            <a:off x="848142" y="8610600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小露</a:t>
            </a:r>
          </a:p>
        </p:txBody>
      </p:sp>
      <p:sp>
        <p:nvSpPr>
          <p:cNvPr id="370" name="Shape 370"/>
          <p:cNvSpPr/>
          <p:nvPr/>
        </p:nvSpPr>
        <p:spPr>
          <a:xfrm>
            <a:off x="9735088" y="5905500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某荣</a:t>
            </a:r>
          </a:p>
        </p:txBody>
      </p:sp>
      <p:sp>
        <p:nvSpPr>
          <p:cNvPr id="371" name="Shape 371"/>
          <p:cNvSpPr/>
          <p:nvPr/>
        </p:nvSpPr>
        <p:spPr>
          <a:xfrm>
            <a:off x="2958265" y="52070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高端相机</a:t>
            </a:r>
          </a:p>
        </p:txBody>
      </p:sp>
      <p:sp>
        <p:nvSpPr>
          <p:cNvPr id="372" name="Shape 372"/>
          <p:cNvSpPr/>
          <p:nvPr/>
        </p:nvSpPr>
        <p:spPr>
          <a:xfrm>
            <a:off x="2958265" y="8541055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高端相机</a:t>
            </a:r>
          </a:p>
        </p:txBody>
      </p:sp>
      <p:sp>
        <p:nvSpPr>
          <p:cNvPr id="373" name="Shape 373"/>
          <p:cNvSpPr/>
          <p:nvPr/>
        </p:nvSpPr>
        <p:spPr>
          <a:xfrm>
            <a:off x="3346450" y="5845488"/>
            <a:ext cx="5600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花大量时间拍照高质量照片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何为ICO？(1)</a:t>
            </a:r>
          </a:p>
        </p:txBody>
      </p:sp>
      <p:pic>
        <p:nvPicPr>
          <p:cNvPr id="37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7590" y="3119626"/>
            <a:ext cx="3438697" cy="3514348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2051050" y="70231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某荣照片</a:t>
            </a:r>
          </a:p>
        </p:txBody>
      </p:sp>
      <p:sp>
        <p:nvSpPr>
          <p:cNvPr id="378" name="Shape 378"/>
          <p:cNvSpPr/>
          <p:nvPr/>
        </p:nvSpPr>
        <p:spPr>
          <a:xfrm>
            <a:off x="1092200" y="2717800"/>
            <a:ext cx="1270000" cy="404023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9" name="Shape 379"/>
          <p:cNvSpPr/>
          <p:nvPr/>
        </p:nvSpPr>
        <p:spPr>
          <a:xfrm>
            <a:off x="2413000" y="2717800"/>
            <a:ext cx="1219200" cy="404023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0" name="Shape 380"/>
          <p:cNvSpPr/>
          <p:nvPr/>
        </p:nvSpPr>
        <p:spPr>
          <a:xfrm>
            <a:off x="3683000" y="2717800"/>
            <a:ext cx="1270000" cy="404023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38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9107" y="3666728"/>
            <a:ext cx="1741570" cy="1648933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382"/>
          <p:cNvSpPr/>
          <p:nvPr/>
        </p:nvSpPr>
        <p:spPr>
          <a:xfrm>
            <a:off x="8115300" y="2281770"/>
            <a:ext cx="4619725" cy="1096430"/>
          </a:xfrm>
          <a:prstGeom prst="wedgeEllipseCallout">
            <a:avLst>
              <a:gd name="adj1" fmla="val -45018"/>
              <a:gd name="adj2" fmla="val 98173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/>
            </a:lvl1pPr>
          </a:lstStyle>
          <a:p>
            <a:pPr/>
            <a:r>
              <a:t>这么费劲拍出来的照片，没有价值怎么行？</a:t>
            </a:r>
          </a:p>
        </p:txBody>
      </p:sp>
      <p:pic>
        <p:nvPicPr>
          <p:cNvPr id="38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9107" y="5724879"/>
            <a:ext cx="1741570" cy="164743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Shape 384"/>
          <p:cNvSpPr/>
          <p:nvPr/>
        </p:nvSpPr>
        <p:spPr>
          <a:xfrm>
            <a:off x="8331200" y="5511800"/>
            <a:ext cx="4619725" cy="812800"/>
          </a:xfrm>
          <a:prstGeom prst="wedgeEllipseCallout">
            <a:avLst>
              <a:gd name="adj1" fmla="val -45018"/>
              <a:gd name="adj2" fmla="val 114983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/>
            </a:lvl1pPr>
          </a:lstStyle>
          <a:p>
            <a:pPr/>
            <a:r>
              <a:t>我们来给照片估价吧~</a:t>
            </a:r>
          </a:p>
        </p:txBody>
      </p:sp>
      <p:sp>
        <p:nvSpPr>
          <p:cNvPr id="385" name="Shape 385"/>
          <p:cNvSpPr/>
          <p:nvPr/>
        </p:nvSpPr>
        <p:spPr>
          <a:xfrm>
            <a:off x="1103109" y="8445499"/>
            <a:ext cx="1128118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/>
            </a:pPr>
            <a:r>
              <a:t>每张照片都是不可造假破坏的，所以具有唯一性，还有单独编号，给每一张照片估价，它不就值钱了吗？</a:t>
            </a:r>
          </a:p>
          <a:p>
            <a:pPr>
              <a:defRPr sz="1900"/>
            </a:pPr>
            <a:r>
              <a:t>就像现实世界中无法复制的名画一样！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何为ICO？(2)</a:t>
            </a:r>
          </a:p>
        </p:txBody>
      </p:sp>
      <p:sp>
        <p:nvSpPr>
          <p:cNvPr id="388" name="Shape 388"/>
          <p:cNvSpPr/>
          <p:nvPr/>
        </p:nvSpPr>
        <p:spPr>
          <a:xfrm>
            <a:off x="8162908" y="4495799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某荣币</a:t>
            </a:r>
          </a:p>
        </p:txBody>
      </p:sp>
      <p:pic>
        <p:nvPicPr>
          <p:cNvPr id="3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8235" y="3047966"/>
            <a:ext cx="1365665" cy="1365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3709" y="3435370"/>
            <a:ext cx="749574" cy="59084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/>
          <p:nvPr/>
        </p:nvSpPr>
        <p:spPr>
          <a:xfrm>
            <a:off x="9902808" y="4483099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某荣币</a:t>
            </a:r>
          </a:p>
        </p:txBody>
      </p:sp>
      <p:pic>
        <p:nvPicPr>
          <p:cNvPr id="3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8135" y="3035266"/>
            <a:ext cx="1365665" cy="1365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73609" y="3422670"/>
            <a:ext cx="749574" cy="59084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hape 394"/>
          <p:cNvSpPr/>
          <p:nvPr/>
        </p:nvSpPr>
        <p:spPr>
          <a:xfrm>
            <a:off x="8159315" y="6483019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某荣币</a:t>
            </a:r>
          </a:p>
        </p:txBody>
      </p:sp>
      <p:pic>
        <p:nvPicPr>
          <p:cNvPr id="3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4642" y="5035186"/>
            <a:ext cx="1365665" cy="1365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0117" y="5422589"/>
            <a:ext cx="749573" cy="59084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hape 397"/>
          <p:cNvSpPr/>
          <p:nvPr/>
        </p:nvSpPr>
        <p:spPr>
          <a:xfrm>
            <a:off x="9902808" y="6540516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某荣币</a:t>
            </a:r>
          </a:p>
        </p:txBody>
      </p:sp>
      <p:pic>
        <p:nvPicPr>
          <p:cNvPr id="3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8135" y="5092683"/>
            <a:ext cx="1365665" cy="1365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73609" y="5480086"/>
            <a:ext cx="749574" cy="59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7590" y="3119626"/>
            <a:ext cx="3438697" cy="3514348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>
            <a:off x="2051050" y="73152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某荣照片</a:t>
            </a:r>
          </a:p>
        </p:txBody>
      </p:sp>
      <p:sp>
        <p:nvSpPr>
          <p:cNvPr id="402" name="Shape 402"/>
          <p:cNvSpPr/>
          <p:nvPr/>
        </p:nvSpPr>
        <p:spPr>
          <a:xfrm>
            <a:off x="1092200" y="2717800"/>
            <a:ext cx="1270000" cy="404023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3" name="Shape 403"/>
          <p:cNvSpPr/>
          <p:nvPr/>
        </p:nvSpPr>
        <p:spPr>
          <a:xfrm>
            <a:off x="2413000" y="2717800"/>
            <a:ext cx="1219200" cy="404023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4" name="Shape 404"/>
          <p:cNvSpPr/>
          <p:nvPr/>
        </p:nvSpPr>
        <p:spPr>
          <a:xfrm>
            <a:off x="3683000" y="2717800"/>
            <a:ext cx="1270000" cy="4040238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5" name="Shape 405"/>
          <p:cNvSpPr/>
          <p:nvPr/>
        </p:nvSpPr>
        <p:spPr>
          <a:xfrm>
            <a:off x="5863435" y="42418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6" name="Shape 406"/>
          <p:cNvSpPr/>
          <p:nvPr/>
        </p:nvSpPr>
        <p:spPr>
          <a:xfrm>
            <a:off x="8426450" y="73152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某荣基金</a:t>
            </a:r>
          </a:p>
        </p:txBody>
      </p:sp>
      <p:pic>
        <p:nvPicPr>
          <p:cNvPr id="40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35007" y="7794228"/>
            <a:ext cx="1741570" cy="1648933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6743700" y="7948570"/>
            <a:ext cx="5609630" cy="1736329"/>
          </a:xfrm>
          <a:prstGeom prst="wedgeEllipseCallout">
            <a:avLst>
              <a:gd name="adj1" fmla="val -61969"/>
              <a:gd name="adj2" fmla="val 18105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根据我多年的临床经验，</a:t>
            </a:r>
          </a:p>
          <a:p>
            <a:pPr>
              <a:defRPr sz="2400"/>
            </a:pPr>
            <a:r>
              <a:t>估值每个“某荣币”5w块！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何为ICO？(3)</a:t>
            </a:r>
          </a:p>
        </p:txBody>
      </p:sp>
      <p:pic>
        <p:nvPicPr>
          <p:cNvPr id="4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107" y="3624568"/>
            <a:ext cx="1741570" cy="1648934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/>
          <p:nvPr/>
        </p:nvSpPr>
        <p:spPr>
          <a:xfrm>
            <a:off x="3213100" y="3897270"/>
            <a:ext cx="6725147" cy="1340249"/>
          </a:xfrm>
          <a:prstGeom prst="wedgeEllipseCallout">
            <a:avLst>
              <a:gd name="adj1" fmla="val -60370"/>
              <a:gd name="adj2" fmla="val 5811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没事，我们先买它1100个“某荣币”</a:t>
            </a:r>
          </a:p>
        </p:txBody>
      </p:sp>
      <p:pic>
        <p:nvPicPr>
          <p:cNvPr id="4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8507" y="2248055"/>
            <a:ext cx="1741570" cy="164743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hape 414"/>
          <p:cNvSpPr/>
          <p:nvPr/>
        </p:nvSpPr>
        <p:spPr>
          <a:xfrm>
            <a:off x="2120403" y="2070389"/>
            <a:ext cx="5724427" cy="1623583"/>
          </a:xfrm>
          <a:prstGeom prst="wedgeEllipseCallout">
            <a:avLst>
              <a:gd name="adj1" fmla="val 68878"/>
              <a:gd name="adj2" fmla="val 20980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你说5w就5w啊，你咋那么厉害？</a:t>
            </a:r>
          </a:p>
        </p:txBody>
      </p:sp>
      <p:sp>
        <p:nvSpPr>
          <p:cNvPr id="415" name="Shape 415"/>
          <p:cNvSpPr/>
          <p:nvPr/>
        </p:nvSpPr>
        <p:spPr>
          <a:xfrm>
            <a:off x="6143406" y="6972300"/>
            <a:ext cx="2972694" cy="127000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1000个</a:t>
            </a:r>
          </a:p>
        </p:txBody>
      </p:sp>
      <p:sp>
        <p:nvSpPr>
          <p:cNvPr id="416" name="Shape 416"/>
          <p:cNvSpPr/>
          <p:nvPr/>
        </p:nvSpPr>
        <p:spPr>
          <a:xfrm>
            <a:off x="2938166" y="6972300"/>
            <a:ext cx="3218734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1100个</a:t>
            </a:r>
          </a:p>
        </p:txBody>
      </p:sp>
      <p:sp>
        <p:nvSpPr>
          <p:cNvPr id="417" name="Shape 417"/>
          <p:cNvSpPr/>
          <p:nvPr/>
        </p:nvSpPr>
        <p:spPr>
          <a:xfrm>
            <a:off x="2597327" y="8610600"/>
            <a:ext cx="615914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共2100个某荣币，估值2100*5=1.05亿</a:t>
            </a:r>
          </a:p>
        </p:txBody>
      </p:sp>
      <p:pic>
        <p:nvPicPr>
          <p:cNvPr id="41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86001" y="5681244"/>
            <a:ext cx="989446" cy="95481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2095499" y="5412060"/>
            <a:ext cx="951857" cy="14454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0" name="Shape 420"/>
          <p:cNvSpPr/>
          <p:nvPr/>
        </p:nvSpPr>
        <p:spPr>
          <a:xfrm>
            <a:off x="2526030" y="5876308"/>
            <a:ext cx="36855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小One花了5050w块买了1100个</a:t>
            </a:r>
          </a:p>
        </p:txBody>
      </p:sp>
      <p:pic>
        <p:nvPicPr>
          <p:cNvPr id="42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49958" y="4853468"/>
            <a:ext cx="3115143" cy="1799264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Shape 422"/>
          <p:cNvSpPr/>
          <p:nvPr/>
        </p:nvSpPr>
        <p:spPr>
          <a:xfrm>
            <a:off x="9319780" y="7782470"/>
            <a:ext cx="3442098" cy="1298030"/>
          </a:xfrm>
          <a:prstGeom prst="wedgeEllipseCallout">
            <a:avLst>
              <a:gd name="adj1" fmla="val 4291"/>
              <a:gd name="adj2" fmla="val -96583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剩下的1000个，我们买！</a:t>
            </a:r>
          </a:p>
        </p:txBody>
      </p:sp>
      <p:pic>
        <p:nvPicPr>
          <p:cNvPr id="42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94801" y="5876308"/>
            <a:ext cx="989446" cy="954816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hape 424"/>
          <p:cNvSpPr/>
          <p:nvPr/>
        </p:nvSpPr>
        <p:spPr>
          <a:xfrm flipH="1">
            <a:off x="8794267" y="6654001"/>
            <a:ext cx="1227075" cy="2923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6032" y="1819113"/>
            <a:ext cx="2126168" cy="2126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4650" y="4928633"/>
            <a:ext cx="1648933" cy="1648934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何为ICO？(4)</a:t>
            </a:r>
          </a:p>
        </p:txBody>
      </p:sp>
      <p:pic>
        <p:nvPicPr>
          <p:cNvPr id="42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807" y="4052333"/>
            <a:ext cx="1741570" cy="1648934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/>
          <p:nvPr/>
        </p:nvSpPr>
        <p:spPr>
          <a:xfrm>
            <a:off x="3213100" y="3897270"/>
            <a:ext cx="6725147" cy="1732857"/>
          </a:xfrm>
          <a:prstGeom prst="wedgeEllipseCallout">
            <a:avLst>
              <a:gd name="adj1" fmla="val -60370"/>
              <a:gd name="adj2" fmla="val 15822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我们收~那是我们辛苦拍照得来的，我们承认它的价值！</a:t>
            </a:r>
          </a:p>
        </p:txBody>
      </p:sp>
      <p:sp>
        <p:nvSpPr>
          <p:cNvPr id="431" name="Shape 431"/>
          <p:cNvSpPr/>
          <p:nvPr/>
        </p:nvSpPr>
        <p:spPr>
          <a:xfrm>
            <a:off x="2120403" y="2070389"/>
            <a:ext cx="5724427" cy="1623583"/>
          </a:xfrm>
          <a:prstGeom prst="wedgeEllipseCallout">
            <a:avLst>
              <a:gd name="adj1" fmla="val 68878"/>
              <a:gd name="adj2" fmla="val 20980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我手里有两个“某荣币”，不想要了，谁收？</a:t>
            </a:r>
          </a:p>
        </p:txBody>
      </p:sp>
      <p:pic>
        <p:nvPicPr>
          <p:cNvPr id="43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807" y="5664191"/>
            <a:ext cx="1741570" cy="164743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hape 433"/>
          <p:cNvSpPr/>
          <p:nvPr/>
        </p:nvSpPr>
        <p:spPr>
          <a:xfrm>
            <a:off x="2742703" y="5943889"/>
            <a:ext cx="5724427" cy="1623583"/>
          </a:xfrm>
          <a:prstGeom prst="wedgeEllipseCallout">
            <a:avLst>
              <a:gd name="adj1" fmla="val 61615"/>
              <a:gd name="adj2" fmla="val -20081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那万一有一天你们不收了怎么办？</a:t>
            </a:r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91790" y="7868666"/>
            <a:ext cx="1194652" cy="1308014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/>
        </p:nvSpPr>
        <p:spPr>
          <a:xfrm>
            <a:off x="2739303" y="7881366"/>
            <a:ext cx="5724427" cy="1623584"/>
          </a:xfrm>
          <a:prstGeom prst="wedgeEllipseCallout">
            <a:avLst>
              <a:gd name="adj1" fmla="val 61538"/>
              <a:gd name="adj2" fmla="val -16512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/>
            <a:r>
              <a:t>楼上傻X吗？小One小露，这么知名人物，怎么会骗我们！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1198812" y="3172883"/>
            <a:ext cx="7147738" cy="486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4100"/>
            </a:pPr>
            <a:r>
              <a:t>到底区块链是个啥？</a:t>
            </a:r>
          </a:p>
          <a:p>
            <a:pPr marL="444500" indent="-444500" algn="l">
              <a:buSzPct val="75000"/>
              <a:buChar char="•"/>
              <a:defRPr sz="4100"/>
            </a:pPr>
          </a:p>
          <a:p>
            <a:pPr marL="444500" indent="-444500" algn="l">
              <a:buSzPct val="75000"/>
              <a:buChar char="•"/>
              <a:defRPr sz="4100"/>
            </a:pPr>
            <a:r>
              <a:t>ICO有是什么鬼？</a:t>
            </a:r>
          </a:p>
          <a:p>
            <a:pPr marL="444500" indent="-444500" algn="l">
              <a:buSzPct val="75000"/>
              <a:buChar char="•"/>
              <a:defRPr sz="4100"/>
            </a:pPr>
          </a:p>
          <a:p>
            <a:pPr marL="444500" indent="-444500" algn="l">
              <a:buSzPct val="75000"/>
              <a:buChar char="•"/>
              <a:defRPr sz="4100"/>
            </a:pPr>
            <a:r>
              <a:t>这些都跟Go语言有啥关系？</a:t>
            </a:r>
          </a:p>
          <a:p>
            <a:pPr marL="444500" indent="-444500" algn="l">
              <a:buSzPct val="75000"/>
              <a:buChar char="•"/>
              <a:defRPr sz="4100"/>
            </a:pPr>
          </a:p>
          <a:p>
            <a:pPr marL="444500" indent="-444500" algn="l">
              <a:buSzPct val="75000"/>
              <a:buChar char="•"/>
              <a:defRPr sz="4100"/>
            </a:pPr>
            <a:r>
              <a:t>Go实现一个区块链看看吧~~</a:t>
            </a:r>
          </a:p>
        </p:txBody>
      </p:sp>
      <p:sp>
        <p:nvSpPr>
          <p:cNvPr id="125" name="Shape 125"/>
          <p:cNvSpPr/>
          <p:nvPr/>
        </p:nvSpPr>
        <p:spPr>
          <a:xfrm>
            <a:off x="5683250" y="1295399"/>
            <a:ext cx="1638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话题</a:t>
            </a:r>
          </a:p>
        </p:txBody>
      </p:sp>
      <p:pic>
        <p:nvPicPr>
          <p:cNvPr id="1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8285" y="3339886"/>
            <a:ext cx="3998696" cy="2315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何为ICO？(5)</a:t>
            </a:r>
          </a:p>
        </p:txBody>
      </p:sp>
      <p:pic>
        <p:nvPicPr>
          <p:cNvPr id="4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0848" y="3176033"/>
            <a:ext cx="1741570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8248" y="3176784"/>
            <a:ext cx="1741570" cy="1647432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/>
          <p:nvPr/>
        </p:nvSpPr>
        <p:spPr>
          <a:xfrm>
            <a:off x="3103266" y="6172200"/>
            <a:ext cx="3218734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1100个</a:t>
            </a:r>
          </a:p>
        </p:txBody>
      </p:sp>
      <p:pic>
        <p:nvPicPr>
          <p:cNvPr id="441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1158" y="3100868"/>
            <a:ext cx="3115143" cy="1799264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hape 442"/>
          <p:cNvSpPr/>
          <p:nvPr/>
        </p:nvSpPr>
        <p:spPr>
          <a:xfrm>
            <a:off x="6316366" y="6172200"/>
            <a:ext cx="3218735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1000个</a:t>
            </a:r>
          </a:p>
        </p:txBody>
      </p:sp>
      <p:sp>
        <p:nvSpPr>
          <p:cNvPr id="443" name="Shape 443"/>
          <p:cNvSpPr/>
          <p:nvPr/>
        </p:nvSpPr>
        <p:spPr>
          <a:xfrm>
            <a:off x="1301749" y="8001000"/>
            <a:ext cx="97155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这样2100个某荣币全部认购成功，基金成立，这就是ICO.</a:t>
            </a:r>
          </a:p>
          <a:p>
            <a:pPr>
              <a:defRPr sz="2800"/>
            </a:pPr>
            <a:r>
              <a:t>当然吃瓜群众也可以继续拍照床罩某荣币，就是有点难罢了。</a:t>
            </a:r>
          </a:p>
        </p:txBody>
      </p:sp>
      <p:pic>
        <p:nvPicPr>
          <p:cNvPr id="44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56201" y="5021175"/>
            <a:ext cx="989446" cy="954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02601" y="5021175"/>
            <a:ext cx="989446" cy="954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900030" y="1639091"/>
            <a:ext cx="1741570" cy="1671908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hape 448"/>
          <p:cNvSpPr/>
          <p:nvPr/>
        </p:nvSpPr>
        <p:spPr>
          <a:xfrm>
            <a:off x="5734049" y="2106745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相机</a:t>
            </a:r>
          </a:p>
        </p:txBody>
      </p:sp>
      <p:sp>
        <p:nvSpPr>
          <p:cNvPr id="449" name="Shape 449"/>
          <p:cNvSpPr/>
          <p:nvPr/>
        </p:nvSpPr>
        <p:spPr>
          <a:xfrm>
            <a:off x="7581900" y="19431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0" name="Shape 450"/>
          <p:cNvSpPr/>
          <p:nvPr/>
        </p:nvSpPr>
        <p:spPr>
          <a:xfrm>
            <a:off x="9709150" y="2209800"/>
            <a:ext cx="1485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挖矿机</a:t>
            </a:r>
          </a:p>
        </p:txBody>
      </p:sp>
      <p:pic>
        <p:nvPicPr>
          <p:cNvPr id="4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900030" y="3607591"/>
            <a:ext cx="1741570" cy="167190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 flipV="1">
            <a:off x="3155184" y="3376650"/>
            <a:ext cx="1864966" cy="82446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3" name="Shape 453"/>
          <p:cNvSpPr/>
          <p:nvPr/>
        </p:nvSpPr>
        <p:spPr>
          <a:xfrm>
            <a:off x="3216882" y="4443545"/>
            <a:ext cx="19439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4" name="Shape 454"/>
          <p:cNvSpPr/>
          <p:nvPr/>
        </p:nvSpPr>
        <p:spPr>
          <a:xfrm>
            <a:off x="3153382" y="4836109"/>
            <a:ext cx="1868570" cy="54044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5" name="Shape 455"/>
          <p:cNvSpPr/>
          <p:nvPr/>
        </p:nvSpPr>
        <p:spPr>
          <a:xfrm>
            <a:off x="5734049" y="3962400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拍照</a:t>
            </a:r>
          </a:p>
        </p:txBody>
      </p:sp>
      <p:sp>
        <p:nvSpPr>
          <p:cNvPr id="456" name="Shape 456"/>
          <p:cNvSpPr/>
          <p:nvPr/>
        </p:nvSpPr>
        <p:spPr>
          <a:xfrm>
            <a:off x="7670800" y="3808545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7" name="Shape 457"/>
          <p:cNvSpPr/>
          <p:nvPr/>
        </p:nvSpPr>
        <p:spPr>
          <a:xfrm>
            <a:off x="9450378" y="39624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算法挖矿</a:t>
            </a:r>
          </a:p>
        </p:txBody>
      </p:sp>
      <p:sp>
        <p:nvSpPr>
          <p:cNvPr id="458" name="Shape 458"/>
          <p:cNvSpPr/>
          <p:nvPr/>
        </p:nvSpPr>
        <p:spPr>
          <a:xfrm>
            <a:off x="5340350" y="1282700"/>
            <a:ext cx="1816100" cy="474722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9" name="Shape 459"/>
          <p:cNvSpPr/>
          <p:nvPr/>
        </p:nvSpPr>
        <p:spPr>
          <a:xfrm>
            <a:off x="5734049" y="533400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共识</a:t>
            </a:r>
          </a:p>
        </p:txBody>
      </p:sp>
      <p:sp>
        <p:nvSpPr>
          <p:cNvPr id="460" name="Shape 460"/>
          <p:cNvSpPr/>
          <p:nvPr/>
        </p:nvSpPr>
        <p:spPr>
          <a:xfrm rot="5400000">
            <a:off x="5613400" y="6504979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4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5576" y="7861266"/>
            <a:ext cx="1365666" cy="1365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1051" y="8248670"/>
            <a:ext cx="749573" cy="59084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463"/>
          <p:cNvSpPr/>
          <p:nvPr/>
        </p:nvSpPr>
        <p:spPr>
          <a:xfrm>
            <a:off x="3778250" y="5999938"/>
            <a:ext cx="42037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/>
            </a:pPr>
            <a:r>
              <a:t>用相机拍照的共识，产生</a:t>
            </a:r>
            <a:r>
              <a:rPr>
                <a:solidFill>
                  <a:schemeClr val="accent5"/>
                </a:solidFill>
              </a:rPr>
              <a:t>某荣币</a:t>
            </a:r>
          </a:p>
        </p:txBody>
      </p:sp>
      <p:sp>
        <p:nvSpPr>
          <p:cNvPr id="464" name="Shape 464"/>
          <p:cNvSpPr/>
          <p:nvPr/>
        </p:nvSpPr>
        <p:spPr>
          <a:xfrm>
            <a:off x="9544050" y="1282700"/>
            <a:ext cx="1816100" cy="474722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5" name="Shape 465"/>
          <p:cNvSpPr/>
          <p:nvPr/>
        </p:nvSpPr>
        <p:spPr>
          <a:xfrm>
            <a:off x="9772649" y="533400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共识</a:t>
            </a:r>
          </a:p>
        </p:txBody>
      </p:sp>
      <p:sp>
        <p:nvSpPr>
          <p:cNvPr id="466" name="Shape 466"/>
          <p:cNvSpPr/>
          <p:nvPr/>
        </p:nvSpPr>
        <p:spPr>
          <a:xfrm>
            <a:off x="8343900" y="5999938"/>
            <a:ext cx="4495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/>
            </a:pPr>
            <a:r>
              <a:t>用挖矿机算法的共识，产生</a:t>
            </a:r>
            <a:r>
              <a:rPr>
                <a:solidFill>
                  <a:schemeClr val="accent5"/>
                </a:solidFill>
              </a:rPr>
              <a:t>比特币</a:t>
            </a:r>
          </a:p>
        </p:txBody>
      </p:sp>
      <p:sp>
        <p:nvSpPr>
          <p:cNvPr id="467" name="Shape 467"/>
          <p:cNvSpPr/>
          <p:nvPr/>
        </p:nvSpPr>
        <p:spPr>
          <a:xfrm rot="5400000">
            <a:off x="9956800" y="6504979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4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8976" y="7861266"/>
            <a:ext cx="1365666" cy="1365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区块链现状</a:t>
            </a:r>
          </a:p>
        </p:txBody>
      </p:sp>
      <p:sp>
        <p:nvSpPr>
          <p:cNvPr id="471" name="Shape 471"/>
          <p:cNvSpPr/>
          <p:nvPr/>
        </p:nvSpPr>
        <p:spPr>
          <a:xfrm>
            <a:off x="857250" y="2806700"/>
            <a:ext cx="440690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circleNumDbPlain" startAt="1"/>
            </a:pPr>
            <a:r>
              <a:t>开源</a:t>
            </a:r>
          </a:p>
          <a:p>
            <a:pPr marL="635000" indent="-635000" algn="l">
              <a:buSzPct val="100000"/>
              <a:buAutoNum type="circleNumDbPlain" startAt="1"/>
            </a:pPr>
            <a:r>
              <a:t>社区</a:t>
            </a:r>
          </a:p>
          <a:p>
            <a:pPr marL="635000" indent="-635000" algn="l">
              <a:buSzPct val="100000"/>
              <a:buAutoNum type="circleNumDbPlain" startAt="1"/>
            </a:pPr>
            <a:r>
              <a:t>信任</a:t>
            </a:r>
          </a:p>
          <a:p>
            <a:pPr marL="635000" indent="-635000" algn="l">
              <a:buSzPct val="100000"/>
              <a:buAutoNum type="circleNumDbPlain" startAt="1"/>
            </a:pPr>
            <a:r>
              <a:t>透明</a:t>
            </a:r>
          </a:p>
          <a:p>
            <a:pPr marL="635000" indent="-635000" algn="l">
              <a:buSzPct val="100000"/>
              <a:buAutoNum type="circleNumDbPlain" startAt="1"/>
            </a:pPr>
            <a:r>
              <a:t>程序员不多</a:t>
            </a:r>
          </a:p>
          <a:p>
            <a:pPr marL="635000" indent="-635000" algn="l">
              <a:buSzPct val="100000"/>
              <a:buAutoNum type="circleNumDbPlain" startAt="1"/>
            </a:pPr>
            <a:r>
              <a:t>智能合约</a:t>
            </a:r>
          </a:p>
          <a:p>
            <a:pPr marL="635000" indent="-635000" algn="l">
              <a:buSzPct val="100000"/>
              <a:buAutoNum type="circleNumDbPlain" startAt="1"/>
            </a:pPr>
            <a:r>
              <a:t>保护数据</a:t>
            </a:r>
          </a:p>
          <a:p>
            <a:pPr marL="635000" indent="-635000" algn="l">
              <a:buSzPct val="100000"/>
              <a:buAutoNum type="circleNumDbPlain" startAt="1"/>
            </a:pPr>
            <a:r>
              <a:t>项目多，生长野蛮</a:t>
            </a:r>
          </a:p>
        </p:txBody>
      </p:sp>
      <p:pic>
        <p:nvPicPr>
          <p:cNvPr id="4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3250" y="3619500"/>
            <a:ext cx="63373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ctr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anchor="ctr"/>
          <a:lstStyle/>
          <a:p>
            <a:pPr/>
            <a:r>
              <a:t>区块链项目编程语言</a:t>
            </a:r>
          </a:p>
        </p:txBody>
      </p:sp>
      <p:graphicFrame>
        <p:nvGraphicFramePr>
          <p:cNvPr id="475" name="Table 475"/>
          <p:cNvGraphicFramePr/>
          <p:nvPr/>
        </p:nvGraphicFramePr>
        <p:xfrm>
          <a:off x="875526" y="2247900"/>
          <a:ext cx="10464801" cy="72136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092960"/>
                <a:gridCol w="2092960"/>
                <a:gridCol w="2092960"/>
                <a:gridCol w="2092960"/>
                <a:gridCol w="2881907"/>
              </a:tblGrid>
              <a:tr h="51525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sym typeface="Helvetica"/>
                        </a:rPr>
                        <a:t>区块链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sym typeface="Helvetica"/>
                        </a:rPr>
                        <a:t>语言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sym typeface="Helvetica"/>
                        </a:rPr>
                        <a:t>合约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sym typeface="Helvetica"/>
                        </a:rPr>
                        <a:t>共识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sym typeface="Helvetica"/>
                        </a:rPr>
                        <a:t>特点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Bitcoin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chemeClr val="accent6"/>
                          </a:solidFill>
                        </a:rPr>
                        <a:t>C++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PoW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公链+图灵不完备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Elements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chemeClr val="accent6"/>
                          </a:solidFill>
                        </a:rPr>
                        <a:t>C++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侧链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Ethereum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300"/>
                      </a:pPr>
                      <a:r>
                        <a:rPr>
                          <a:solidFill>
                            <a:schemeClr val="accent5"/>
                          </a:solidFill>
                        </a:rPr>
                        <a:t>Go语言</a:t>
                      </a:r>
                      <a:r>
                        <a:t>等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是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PoW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公链/联盟+图灵完备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Hydrachain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Python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是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类PBFT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私链/联盟(原型)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Factor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chemeClr val="accent5">
                              <a:hueOff val="-444211"/>
                              <a:satOff val="-14915"/>
                              <a:lumOff val="22857"/>
                            </a:schemeClr>
                          </a:solidFill>
                        </a:rPr>
                        <a:t>Go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类Pos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存在证明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BitShares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chemeClr val="accent6"/>
                          </a:solidFill>
                        </a:rPr>
                        <a:t>C++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DPos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联盟链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Ripple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chemeClr val="accent6"/>
                          </a:solidFill>
                        </a:rPr>
                        <a:t>C++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rica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交易所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OBC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chemeClr val="accent5">
                              <a:hueOff val="-444211"/>
                              <a:satOff val="-14915"/>
                              <a:lumOff val="22857"/>
                            </a:schemeClr>
                          </a:solidFill>
                        </a:rPr>
                        <a:t>Go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是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PBFT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私链/联盟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Fabric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chemeClr val="accent5">
                              <a:hueOff val="-444211"/>
                              <a:satOff val="-14915"/>
                              <a:lumOff val="22857"/>
                            </a:schemeClr>
                          </a:solidFill>
                        </a:rPr>
                        <a:t>Go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是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PBFT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私链/联盟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Tendermint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>
                          <a:solidFill>
                            <a:schemeClr val="accent5">
                              <a:hueOff val="-444211"/>
                              <a:satOff val="-14915"/>
                              <a:lumOff val="22857"/>
                            </a:schemeClr>
                          </a:solidFill>
                        </a:rPr>
                        <a:t>Go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是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PBFT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分区/公链/私链/联盟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OpenChain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C#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是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联盟链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List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JavaScript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是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DPos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分区/侧链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515257"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Asch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JavaScript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3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DPos+PBFT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300"/>
                        <a:t>分区/侧链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title"/>
          </p:nvPr>
        </p:nvSpPr>
        <p:spPr>
          <a:xfrm>
            <a:off x="1066800" y="863600"/>
            <a:ext cx="11099800" cy="2159000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go语言目前是区块链的主开发语言之一</a:t>
            </a:r>
          </a:p>
        </p:txBody>
      </p:sp>
      <p:sp>
        <p:nvSpPr>
          <p:cNvPr id="478" name="Shape 478"/>
          <p:cNvSpPr/>
          <p:nvPr/>
        </p:nvSpPr>
        <p:spPr>
          <a:xfrm>
            <a:off x="7126237" y="3632200"/>
            <a:ext cx="5122913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Kaiti SC Regular"/>
                <a:ea typeface="Kaiti SC Regular"/>
                <a:cs typeface="Kaiti SC Regular"/>
                <a:sym typeface="Kaiti SC Regular"/>
              </a:defRPr>
            </a:pPr>
            <a:r>
              <a:t>区块链行业所使用的编程语言需要满足，执行效率高，高并发，跨平台，对于网络开发要求比较高等特点。</a:t>
            </a:r>
          </a:p>
          <a:p>
            <a:pPr algn="l">
              <a:defRPr sz="3100">
                <a:latin typeface="Kaiti SC Regular"/>
                <a:ea typeface="Kaiti SC Regular"/>
                <a:cs typeface="Kaiti SC Regular"/>
                <a:sym typeface="Kaiti SC Regular"/>
              </a:defRPr>
            </a:pPr>
          </a:p>
          <a:p>
            <a:pPr algn="l">
              <a:defRPr sz="3100">
                <a:solidFill>
                  <a:schemeClr val="accent4"/>
                </a:solidFill>
                <a:latin typeface="Kaiti SC Regular"/>
                <a:ea typeface="Kaiti SC Regular"/>
                <a:cs typeface="Kaiti SC Regular"/>
                <a:sym typeface="Kaiti SC Regular"/>
              </a:defRPr>
            </a:pPr>
            <a:r>
              <a:t>早期的项目是以 c++ 为主，现在的一些项目都开始使用 Go 语言。</a:t>
            </a:r>
          </a:p>
        </p:txBody>
      </p:sp>
      <p:sp>
        <p:nvSpPr>
          <p:cNvPr id="479" name="Shape 479"/>
          <p:cNvSpPr/>
          <p:nvPr/>
        </p:nvSpPr>
        <p:spPr>
          <a:xfrm>
            <a:off x="1047699" y="3822700"/>
            <a:ext cx="2971902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执行效率高</a:t>
            </a:r>
          </a:p>
          <a:p>
            <a:pPr marL="444500" indent="-444500" algn="l">
              <a:buSzPct val="75000"/>
              <a:buChar char="•"/>
            </a:pPr>
            <a:r>
              <a:t>网络编程</a:t>
            </a:r>
          </a:p>
          <a:p>
            <a:pPr marL="444500" indent="-444500" algn="l">
              <a:buSzPct val="75000"/>
              <a:buChar char="•"/>
            </a:pPr>
            <a:r>
              <a:t>高并发</a:t>
            </a:r>
          </a:p>
          <a:p>
            <a:pPr marL="444500" indent="-444500" algn="l">
              <a:buSzPct val="75000"/>
              <a:buChar char="•"/>
            </a:pPr>
            <a:r>
              <a:t>跨平台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title"/>
          </p:nvPr>
        </p:nvSpPr>
        <p:spPr>
          <a:xfrm>
            <a:off x="952500" y="1104900"/>
            <a:ext cx="11099800" cy="2159000"/>
          </a:xfrm>
          <a:prstGeom prst="rect">
            <a:avLst/>
          </a:prstGeom>
        </p:spPr>
        <p:txBody>
          <a:bodyPr/>
          <a:lstStyle/>
          <a:p>
            <a:pPr defTabSz="420624">
              <a:defRPr sz="5760"/>
            </a:pPr>
            <a:r>
              <a:t>基于go的区块链项目</a:t>
            </a:r>
          </a:p>
          <a:p>
            <a:pPr defTabSz="420624">
              <a:defRPr sz="5760"/>
            </a:pPr>
            <a:r>
              <a:t>Ethereum(以太坊)</a:t>
            </a:r>
          </a:p>
        </p:txBody>
      </p:sp>
      <p:sp>
        <p:nvSpPr>
          <p:cNvPr id="482" name="Shape 482"/>
          <p:cNvSpPr/>
          <p:nvPr/>
        </p:nvSpPr>
        <p:spPr>
          <a:xfrm>
            <a:off x="907999" y="3251199"/>
            <a:ext cx="7086702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</a:pPr>
            <a:r>
              <a:t>智能合约</a:t>
            </a:r>
          </a:p>
          <a:p>
            <a:pPr marL="444500" indent="-444500" algn="l">
              <a:buSzPct val="75000"/>
              <a:buChar char="•"/>
            </a:pPr>
            <a:r>
              <a:t>公平区块链平台</a:t>
            </a:r>
          </a:p>
          <a:p>
            <a:pPr marL="444500" indent="-444500" algn="l">
              <a:buSzPct val="75000"/>
              <a:buChar char="•"/>
            </a:pPr>
            <a:r>
              <a:t>图灵完备</a:t>
            </a:r>
          </a:p>
          <a:p>
            <a:pPr marL="444500" indent="-444500" algn="l">
              <a:buSzPct val="75000"/>
              <a:buChar char="•"/>
            </a:pPr>
            <a:r>
              <a:t>ETH(以太币)&amp;ETC(经典)</a:t>
            </a:r>
          </a:p>
          <a:p>
            <a:pPr marL="444500" indent="-444500" algn="l">
              <a:buSzPct val="75000"/>
              <a:buChar char="•"/>
            </a:pPr>
            <a:r>
              <a:t>新一代加密货币与区中心话平台</a:t>
            </a:r>
          </a:p>
          <a:p>
            <a:pPr marL="444500" indent="-444500" algn="l">
              <a:buSzPct val="75000"/>
              <a:buChar char="•"/>
            </a:pPr>
            <a:r>
              <a:t>ICO</a:t>
            </a:r>
          </a:p>
          <a:p>
            <a:pPr marL="444500" indent="-444500" algn="l">
              <a:buSzPct val="75000"/>
              <a:buChar char="•"/>
            </a:pPr>
            <a:r>
              <a:t>Go&amp;C++</a:t>
            </a:r>
          </a:p>
        </p:txBody>
      </p:sp>
      <p:pic>
        <p:nvPicPr>
          <p:cNvPr id="4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6827" y="3834808"/>
            <a:ext cx="3268424" cy="3201584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Shape 484"/>
          <p:cNvSpPr/>
          <p:nvPr/>
        </p:nvSpPr>
        <p:spPr>
          <a:xfrm>
            <a:off x="56794" y="8267700"/>
            <a:ext cx="12891212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以太坊，是一个智能合约的平台，该平台具备图灵完备，简单来说就是可以编程，右边是他从 16 年到现在的涨幅，涨了 100 多倍，现在很火的 ICO（类似与 IPO，创业公司直接获取到大量的资金）都是借助以太坊来实现的。他有两个语言的实现 Go 和 c++, 使用 Go 方案的比 c++ 的要多。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type="title" idx="4294967295"/>
          </p:nvPr>
        </p:nvSpPr>
        <p:spPr>
          <a:xfrm>
            <a:off x="952500" y="1291166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go语言打造</a:t>
            </a:r>
            <a:r>
              <a:rPr>
                <a:solidFill>
                  <a:schemeClr val="accent4"/>
                </a:solidFill>
              </a:rPr>
              <a:t>区块链</a:t>
            </a:r>
          </a:p>
        </p:txBody>
      </p:sp>
      <p:pic>
        <p:nvPicPr>
          <p:cNvPr id="48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2483" y="8331200"/>
            <a:ext cx="26289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5733" y="8369300"/>
            <a:ext cx="37592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Shape 489"/>
          <p:cNvSpPr/>
          <p:nvPr/>
        </p:nvSpPr>
        <p:spPr>
          <a:xfrm>
            <a:off x="6059339" y="5219700"/>
            <a:ext cx="561898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Kaiti SC Regular"/>
                <a:ea typeface="Kaiti SC Regular"/>
                <a:cs typeface="Kaiti SC Regular"/>
                <a:sym typeface="Kaiti SC Regular"/>
              </a:defRPr>
            </a:lvl1pPr>
          </a:lstStyle>
          <a:p>
            <a:pPr/>
            <a:r>
              <a:t>C/C++学院 无崖子(刘丹冰)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go语言打造</a:t>
            </a:r>
            <a:r>
              <a:rPr>
                <a:solidFill>
                  <a:schemeClr val="accent4"/>
                </a:solidFill>
              </a:rPr>
              <a:t>区块</a:t>
            </a:r>
            <a:r>
              <a:t>链</a:t>
            </a:r>
          </a:p>
        </p:txBody>
      </p:sp>
      <p:sp>
        <p:nvSpPr>
          <p:cNvPr id="492" name="Shape 492"/>
          <p:cNvSpPr/>
          <p:nvPr/>
        </p:nvSpPr>
        <p:spPr>
          <a:xfrm>
            <a:off x="1593900" y="3073399"/>
            <a:ext cx="98170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(1)我们将基于区块链构建一种简单的加密货币。</a:t>
            </a:r>
          </a:p>
        </p:txBody>
      </p:sp>
      <p:sp>
        <p:nvSpPr>
          <p:cNvPr id="493" name="Shape 493"/>
          <p:cNvSpPr/>
          <p:nvPr/>
        </p:nvSpPr>
        <p:spPr>
          <a:xfrm>
            <a:off x="1968500" y="4368800"/>
            <a:ext cx="2623195" cy="34150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494" name="Shape 494"/>
          <p:cNvSpPr/>
          <p:nvPr/>
        </p:nvSpPr>
        <p:spPr>
          <a:xfrm>
            <a:off x="2318072" y="4572000"/>
            <a:ext cx="1924051" cy="7366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时间戳</a:t>
            </a:r>
          </a:p>
        </p:txBody>
      </p:sp>
      <p:sp>
        <p:nvSpPr>
          <p:cNvPr id="495" name="Shape 495"/>
          <p:cNvSpPr/>
          <p:nvPr/>
        </p:nvSpPr>
        <p:spPr>
          <a:xfrm>
            <a:off x="2318072" y="5341094"/>
            <a:ext cx="1924051" cy="7366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存储数据</a:t>
            </a:r>
          </a:p>
        </p:txBody>
      </p:sp>
      <p:sp>
        <p:nvSpPr>
          <p:cNvPr id="496" name="Shape 496"/>
          <p:cNvSpPr/>
          <p:nvPr/>
        </p:nvSpPr>
        <p:spPr>
          <a:xfrm>
            <a:off x="2318072" y="6070600"/>
            <a:ext cx="1924051" cy="7366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前区块Hash</a:t>
            </a:r>
          </a:p>
        </p:txBody>
      </p:sp>
      <p:sp>
        <p:nvSpPr>
          <p:cNvPr id="497" name="Shape 497"/>
          <p:cNvSpPr/>
          <p:nvPr/>
        </p:nvSpPr>
        <p:spPr>
          <a:xfrm>
            <a:off x="2318072" y="6756400"/>
            <a:ext cx="1924051" cy="7366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当前区块Hash</a:t>
            </a:r>
          </a:p>
        </p:txBody>
      </p:sp>
      <p:sp>
        <p:nvSpPr>
          <p:cNvPr id="498" name="Shape 498"/>
          <p:cNvSpPr/>
          <p:nvPr/>
        </p:nvSpPr>
        <p:spPr>
          <a:xfrm>
            <a:off x="2308547" y="79629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一个区块</a:t>
            </a:r>
          </a:p>
        </p:txBody>
      </p:sp>
      <p:pic>
        <p:nvPicPr>
          <p:cNvPr id="49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72819" y="5213360"/>
            <a:ext cx="8036731" cy="1725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1579033" y="3587750"/>
            <a:ext cx="2623196" cy="34150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1928605" y="3790950"/>
            <a:ext cx="1924051" cy="7366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时间戳</a:t>
            </a:r>
          </a:p>
        </p:txBody>
      </p:sp>
      <p:sp>
        <p:nvSpPr>
          <p:cNvPr id="503" name="Shape 503"/>
          <p:cNvSpPr/>
          <p:nvPr/>
        </p:nvSpPr>
        <p:spPr>
          <a:xfrm>
            <a:off x="1928605" y="4560044"/>
            <a:ext cx="1924051" cy="7366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存储数据</a:t>
            </a:r>
          </a:p>
        </p:txBody>
      </p:sp>
      <p:sp>
        <p:nvSpPr>
          <p:cNvPr id="504" name="Shape 504"/>
          <p:cNvSpPr/>
          <p:nvPr/>
        </p:nvSpPr>
        <p:spPr>
          <a:xfrm>
            <a:off x="1928605" y="5289550"/>
            <a:ext cx="1924051" cy="7366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前区块Hash</a:t>
            </a:r>
          </a:p>
        </p:txBody>
      </p:sp>
      <p:sp>
        <p:nvSpPr>
          <p:cNvPr id="505" name="Shape 505"/>
          <p:cNvSpPr/>
          <p:nvPr/>
        </p:nvSpPr>
        <p:spPr>
          <a:xfrm>
            <a:off x="1928605" y="5975350"/>
            <a:ext cx="1924051" cy="7366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当前区块Hash</a:t>
            </a:r>
          </a:p>
        </p:txBody>
      </p:sp>
      <p:sp>
        <p:nvSpPr>
          <p:cNvPr id="506" name="Shape 506"/>
          <p:cNvSpPr/>
          <p:nvPr/>
        </p:nvSpPr>
        <p:spPr>
          <a:xfrm>
            <a:off x="1919080" y="718185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一个区块</a:t>
            </a:r>
          </a:p>
        </p:txBody>
      </p:sp>
      <p:sp>
        <p:nvSpPr>
          <p:cNvPr id="507" name="Shape 507"/>
          <p:cNvSpPr/>
          <p:nvPr/>
        </p:nvSpPr>
        <p:spPr>
          <a:xfrm>
            <a:off x="3269995" y="1606550"/>
            <a:ext cx="6464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(2)给一个区块进行SHA256加密</a:t>
            </a:r>
          </a:p>
        </p:txBody>
      </p:sp>
      <p:sp>
        <p:nvSpPr>
          <p:cNvPr id="508" name="Shape 508"/>
          <p:cNvSpPr/>
          <p:nvPr/>
        </p:nvSpPr>
        <p:spPr>
          <a:xfrm>
            <a:off x="5867400" y="466027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9" name="Shape 509"/>
          <p:cNvSpPr/>
          <p:nvPr/>
        </p:nvSpPr>
        <p:spPr>
          <a:xfrm>
            <a:off x="7685159" y="4926979"/>
            <a:ext cx="30870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SHA256   编码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/>
        </p:nvSpPr>
        <p:spPr>
          <a:xfrm>
            <a:off x="3388529" y="1427377"/>
            <a:ext cx="6464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(3)给一个区块进行SHA256加密</a:t>
            </a:r>
          </a:p>
        </p:txBody>
      </p:sp>
      <p:pic>
        <p:nvPicPr>
          <p:cNvPr id="5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3691" y="2605835"/>
            <a:ext cx="10783893" cy="5549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区块链？</a:t>
            </a:r>
          </a:p>
        </p:txBody>
      </p:sp>
      <p:sp>
        <p:nvSpPr>
          <p:cNvPr id="129" name="Shape 129"/>
          <p:cNvSpPr/>
          <p:nvPr/>
        </p:nvSpPr>
        <p:spPr>
          <a:xfrm>
            <a:off x="4236973" y="3560233"/>
            <a:ext cx="453085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仅仅是一门技术而已~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4794300" y="1444310"/>
            <a:ext cx="34162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(4)创建一个区块</a:t>
            </a:r>
          </a:p>
        </p:txBody>
      </p:sp>
      <p:pic>
        <p:nvPicPr>
          <p:cNvPr id="5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647" y="3011388"/>
            <a:ext cx="10365453" cy="5878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go语言打造</a:t>
            </a:r>
            <a:r>
              <a:rPr>
                <a:solidFill>
                  <a:schemeClr val="accent4"/>
                </a:solidFill>
              </a:rPr>
              <a:t>区块链</a:t>
            </a:r>
            <a:r>
              <a:t>(2)</a:t>
            </a:r>
          </a:p>
        </p:txBody>
      </p:sp>
      <p:sp>
        <p:nvSpPr>
          <p:cNvPr id="518" name="Shape 518"/>
          <p:cNvSpPr/>
          <p:nvPr/>
        </p:nvSpPr>
        <p:spPr>
          <a:xfrm>
            <a:off x="5530850" y="2350244"/>
            <a:ext cx="1485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区块链</a:t>
            </a:r>
          </a:p>
        </p:txBody>
      </p:sp>
      <p:sp>
        <p:nvSpPr>
          <p:cNvPr id="519" name="Shape 519"/>
          <p:cNvSpPr/>
          <p:nvPr/>
        </p:nvSpPr>
        <p:spPr>
          <a:xfrm>
            <a:off x="1488430" y="3218085"/>
            <a:ext cx="2623195" cy="34150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520" name="Shape 520"/>
          <p:cNvSpPr/>
          <p:nvPr/>
        </p:nvSpPr>
        <p:spPr>
          <a:xfrm>
            <a:off x="1838002" y="3421285"/>
            <a:ext cx="1924051" cy="7366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时间戳</a:t>
            </a:r>
          </a:p>
        </p:txBody>
      </p:sp>
      <p:sp>
        <p:nvSpPr>
          <p:cNvPr id="521" name="Shape 521"/>
          <p:cNvSpPr/>
          <p:nvPr/>
        </p:nvSpPr>
        <p:spPr>
          <a:xfrm>
            <a:off x="1838002" y="4190379"/>
            <a:ext cx="1924051" cy="7366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存储数据</a:t>
            </a:r>
          </a:p>
        </p:txBody>
      </p:sp>
      <p:sp>
        <p:nvSpPr>
          <p:cNvPr id="522" name="Shape 522"/>
          <p:cNvSpPr/>
          <p:nvPr/>
        </p:nvSpPr>
        <p:spPr>
          <a:xfrm>
            <a:off x="1838002" y="4919885"/>
            <a:ext cx="1924051" cy="7366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前区块Hash</a:t>
            </a:r>
          </a:p>
        </p:txBody>
      </p:sp>
      <p:sp>
        <p:nvSpPr>
          <p:cNvPr id="523" name="Shape 523"/>
          <p:cNvSpPr/>
          <p:nvPr/>
        </p:nvSpPr>
        <p:spPr>
          <a:xfrm>
            <a:off x="1838002" y="5605685"/>
            <a:ext cx="1924051" cy="736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当前区块Hash</a:t>
            </a:r>
          </a:p>
        </p:txBody>
      </p:sp>
      <p:sp>
        <p:nvSpPr>
          <p:cNvPr id="524" name="Shape 524"/>
          <p:cNvSpPr/>
          <p:nvPr/>
        </p:nvSpPr>
        <p:spPr>
          <a:xfrm>
            <a:off x="1828477" y="6812185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一个区块</a:t>
            </a:r>
          </a:p>
        </p:txBody>
      </p:sp>
      <p:sp>
        <p:nvSpPr>
          <p:cNvPr id="525" name="Shape 525"/>
          <p:cNvSpPr/>
          <p:nvPr/>
        </p:nvSpPr>
        <p:spPr>
          <a:xfrm>
            <a:off x="4962202" y="3218085"/>
            <a:ext cx="2623196" cy="34150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5311775" y="3421285"/>
            <a:ext cx="1924050" cy="7366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时间戳</a:t>
            </a:r>
          </a:p>
        </p:txBody>
      </p:sp>
      <p:sp>
        <p:nvSpPr>
          <p:cNvPr id="527" name="Shape 527"/>
          <p:cNvSpPr/>
          <p:nvPr/>
        </p:nvSpPr>
        <p:spPr>
          <a:xfrm>
            <a:off x="5311775" y="4190379"/>
            <a:ext cx="1924050" cy="7366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存储数据</a:t>
            </a:r>
          </a:p>
        </p:txBody>
      </p:sp>
      <p:sp>
        <p:nvSpPr>
          <p:cNvPr id="528" name="Shape 528"/>
          <p:cNvSpPr/>
          <p:nvPr/>
        </p:nvSpPr>
        <p:spPr>
          <a:xfrm>
            <a:off x="5311775" y="4919885"/>
            <a:ext cx="1924050" cy="7366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前区块Hash</a:t>
            </a:r>
          </a:p>
        </p:txBody>
      </p:sp>
      <p:sp>
        <p:nvSpPr>
          <p:cNvPr id="529" name="Shape 529"/>
          <p:cNvSpPr/>
          <p:nvPr/>
        </p:nvSpPr>
        <p:spPr>
          <a:xfrm>
            <a:off x="5311775" y="5605685"/>
            <a:ext cx="1924050" cy="736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当前区块Hash</a:t>
            </a:r>
          </a:p>
        </p:txBody>
      </p:sp>
      <p:sp>
        <p:nvSpPr>
          <p:cNvPr id="530" name="Shape 530"/>
          <p:cNvSpPr/>
          <p:nvPr/>
        </p:nvSpPr>
        <p:spPr>
          <a:xfrm>
            <a:off x="8435975" y="3218085"/>
            <a:ext cx="2623195" cy="34150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531" name="Shape 531"/>
          <p:cNvSpPr/>
          <p:nvPr/>
        </p:nvSpPr>
        <p:spPr>
          <a:xfrm>
            <a:off x="8785547" y="3421285"/>
            <a:ext cx="1924051" cy="7366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时间戳</a:t>
            </a:r>
          </a:p>
        </p:txBody>
      </p:sp>
      <p:sp>
        <p:nvSpPr>
          <p:cNvPr id="532" name="Shape 532"/>
          <p:cNvSpPr/>
          <p:nvPr/>
        </p:nvSpPr>
        <p:spPr>
          <a:xfrm>
            <a:off x="8785547" y="4190379"/>
            <a:ext cx="1924051" cy="7366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存储数据</a:t>
            </a:r>
          </a:p>
        </p:txBody>
      </p:sp>
      <p:sp>
        <p:nvSpPr>
          <p:cNvPr id="533" name="Shape 533"/>
          <p:cNvSpPr/>
          <p:nvPr/>
        </p:nvSpPr>
        <p:spPr>
          <a:xfrm>
            <a:off x="8785547" y="4919885"/>
            <a:ext cx="1924051" cy="7366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前区块Hash</a:t>
            </a:r>
          </a:p>
        </p:txBody>
      </p:sp>
      <p:sp>
        <p:nvSpPr>
          <p:cNvPr id="534" name="Shape 534"/>
          <p:cNvSpPr/>
          <p:nvPr/>
        </p:nvSpPr>
        <p:spPr>
          <a:xfrm>
            <a:off x="8785547" y="5605685"/>
            <a:ext cx="1924051" cy="736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当前区块Hash</a:t>
            </a:r>
          </a:p>
        </p:txBody>
      </p:sp>
      <p:sp>
        <p:nvSpPr>
          <p:cNvPr id="535" name="Shape 535"/>
          <p:cNvSpPr/>
          <p:nvPr/>
        </p:nvSpPr>
        <p:spPr>
          <a:xfrm>
            <a:off x="5302250" y="6812185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一个区块</a:t>
            </a:r>
          </a:p>
        </p:txBody>
      </p:sp>
      <p:sp>
        <p:nvSpPr>
          <p:cNvPr id="536" name="Shape 536"/>
          <p:cNvSpPr/>
          <p:nvPr/>
        </p:nvSpPr>
        <p:spPr>
          <a:xfrm>
            <a:off x="8623622" y="681292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一个区块</a:t>
            </a:r>
          </a:p>
        </p:txBody>
      </p:sp>
      <p:sp>
        <p:nvSpPr>
          <p:cNvPr id="537" name="Shape 537"/>
          <p:cNvSpPr/>
          <p:nvPr/>
        </p:nvSpPr>
        <p:spPr>
          <a:xfrm flipH="1" flipV="1">
            <a:off x="4137992" y="3251699"/>
            <a:ext cx="1136478" cy="199387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8" name="Shape 538"/>
          <p:cNvSpPr/>
          <p:nvPr/>
        </p:nvSpPr>
        <p:spPr>
          <a:xfrm flipH="1" flipV="1">
            <a:off x="7611716" y="3251699"/>
            <a:ext cx="1136479" cy="199387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53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29732" y="7489527"/>
            <a:ext cx="6745336" cy="2160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/>
        </p:nvSpPr>
        <p:spPr>
          <a:xfrm>
            <a:off x="5530850" y="1912978"/>
            <a:ext cx="1485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区块链</a:t>
            </a:r>
          </a:p>
        </p:txBody>
      </p:sp>
      <p:sp>
        <p:nvSpPr>
          <p:cNvPr id="542" name="Shape 542"/>
          <p:cNvSpPr/>
          <p:nvPr/>
        </p:nvSpPr>
        <p:spPr>
          <a:xfrm>
            <a:off x="1488430" y="3218085"/>
            <a:ext cx="2623195" cy="34150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543" name="Shape 543"/>
          <p:cNvSpPr/>
          <p:nvPr/>
        </p:nvSpPr>
        <p:spPr>
          <a:xfrm>
            <a:off x="1838002" y="3421285"/>
            <a:ext cx="1924051" cy="7366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时间戳</a:t>
            </a:r>
          </a:p>
        </p:txBody>
      </p:sp>
      <p:sp>
        <p:nvSpPr>
          <p:cNvPr id="544" name="Shape 544"/>
          <p:cNvSpPr/>
          <p:nvPr/>
        </p:nvSpPr>
        <p:spPr>
          <a:xfrm>
            <a:off x="1838002" y="4190379"/>
            <a:ext cx="1924051" cy="7366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存储数据</a:t>
            </a:r>
          </a:p>
        </p:txBody>
      </p:sp>
      <p:sp>
        <p:nvSpPr>
          <p:cNvPr id="545" name="Shape 545"/>
          <p:cNvSpPr/>
          <p:nvPr/>
        </p:nvSpPr>
        <p:spPr>
          <a:xfrm>
            <a:off x="1838002" y="4919885"/>
            <a:ext cx="1924051" cy="7366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无前驱</a:t>
            </a:r>
          </a:p>
        </p:txBody>
      </p:sp>
      <p:sp>
        <p:nvSpPr>
          <p:cNvPr id="546" name="Shape 546"/>
          <p:cNvSpPr/>
          <p:nvPr/>
        </p:nvSpPr>
        <p:spPr>
          <a:xfrm>
            <a:off x="1838002" y="5605685"/>
            <a:ext cx="1924051" cy="736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当前区块Hash</a:t>
            </a:r>
          </a:p>
        </p:txBody>
      </p:sp>
      <p:sp>
        <p:nvSpPr>
          <p:cNvPr id="547" name="Shape 547"/>
          <p:cNvSpPr/>
          <p:nvPr/>
        </p:nvSpPr>
        <p:spPr>
          <a:xfrm>
            <a:off x="1599877" y="6884152"/>
            <a:ext cx="24003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创世块</a:t>
            </a:r>
          </a:p>
          <a:p>
            <a:pPr/>
            <a:r>
              <a:t>第一个区块</a:t>
            </a:r>
          </a:p>
        </p:txBody>
      </p:sp>
      <p:sp>
        <p:nvSpPr>
          <p:cNvPr id="548" name="Shape 548"/>
          <p:cNvSpPr/>
          <p:nvPr/>
        </p:nvSpPr>
        <p:spPr>
          <a:xfrm>
            <a:off x="4962202" y="3218085"/>
            <a:ext cx="2623196" cy="34150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549" name="Shape 549"/>
          <p:cNvSpPr/>
          <p:nvPr/>
        </p:nvSpPr>
        <p:spPr>
          <a:xfrm>
            <a:off x="5311775" y="3421285"/>
            <a:ext cx="1924050" cy="7366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时间戳</a:t>
            </a:r>
          </a:p>
        </p:txBody>
      </p:sp>
      <p:sp>
        <p:nvSpPr>
          <p:cNvPr id="550" name="Shape 550"/>
          <p:cNvSpPr/>
          <p:nvPr/>
        </p:nvSpPr>
        <p:spPr>
          <a:xfrm>
            <a:off x="5311775" y="4190379"/>
            <a:ext cx="1924050" cy="7366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存储数据</a:t>
            </a:r>
          </a:p>
        </p:txBody>
      </p:sp>
      <p:sp>
        <p:nvSpPr>
          <p:cNvPr id="551" name="Shape 551"/>
          <p:cNvSpPr/>
          <p:nvPr/>
        </p:nvSpPr>
        <p:spPr>
          <a:xfrm>
            <a:off x="5311775" y="4919885"/>
            <a:ext cx="1924050" cy="7366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前区块Hash</a:t>
            </a:r>
          </a:p>
        </p:txBody>
      </p:sp>
      <p:sp>
        <p:nvSpPr>
          <p:cNvPr id="552" name="Shape 552"/>
          <p:cNvSpPr/>
          <p:nvPr/>
        </p:nvSpPr>
        <p:spPr>
          <a:xfrm>
            <a:off x="5311775" y="5605685"/>
            <a:ext cx="1924050" cy="736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当前区块Hash</a:t>
            </a:r>
          </a:p>
        </p:txBody>
      </p:sp>
      <p:sp>
        <p:nvSpPr>
          <p:cNvPr id="553" name="Shape 553"/>
          <p:cNvSpPr/>
          <p:nvPr/>
        </p:nvSpPr>
        <p:spPr>
          <a:xfrm>
            <a:off x="8435975" y="3218085"/>
            <a:ext cx="2623195" cy="34150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554" name="Shape 554"/>
          <p:cNvSpPr/>
          <p:nvPr/>
        </p:nvSpPr>
        <p:spPr>
          <a:xfrm>
            <a:off x="8785547" y="3421285"/>
            <a:ext cx="1924051" cy="7366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时间戳</a:t>
            </a:r>
          </a:p>
        </p:txBody>
      </p:sp>
      <p:sp>
        <p:nvSpPr>
          <p:cNvPr id="555" name="Shape 555"/>
          <p:cNvSpPr/>
          <p:nvPr/>
        </p:nvSpPr>
        <p:spPr>
          <a:xfrm>
            <a:off x="8785547" y="4190379"/>
            <a:ext cx="1924051" cy="7366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存储数据</a:t>
            </a:r>
          </a:p>
        </p:txBody>
      </p:sp>
      <p:sp>
        <p:nvSpPr>
          <p:cNvPr id="556" name="Shape 556"/>
          <p:cNvSpPr/>
          <p:nvPr/>
        </p:nvSpPr>
        <p:spPr>
          <a:xfrm>
            <a:off x="8785547" y="4919885"/>
            <a:ext cx="1924051" cy="7366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前区块Hash</a:t>
            </a:r>
          </a:p>
        </p:txBody>
      </p:sp>
      <p:sp>
        <p:nvSpPr>
          <p:cNvPr id="557" name="Shape 557"/>
          <p:cNvSpPr/>
          <p:nvPr/>
        </p:nvSpPr>
        <p:spPr>
          <a:xfrm>
            <a:off x="8785547" y="5605685"/>
            <a:ext cx="1924051" cy="736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当前区块Hash</a:t>
            </a:r>
          </a:p>
        </p:txBody>
      </p:sp>
      <p:sp>
        <p:nvSpPr>
          <p:cNvPr id="558" name="Shape 558"/>
          <p:cNvSpPr/>
          <p:nvPr/>
        </p:nvSpPr>
        <p:spPr>
          <a:xfrm>
            <a:off x="5302250" y="7201652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一个区块</a:t>
            </a:r>
          </a:p>
        </p:txBody>
      </p:sp>
      <p:sp>
        <p:nvSpPr>
          <p:cNvPr id="559" name="Shape 559"/>
          <p:cNvSpPr/>
          <p:nvPr/>
        </p:nvSpPr>
        <p:spPr>
          <a:xfrm>
            <a:off x="8776022" y="7201652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一个区块</a:t>
            </a:r>
          </a:p>
        </p:txBody>
      </p:sp>
      <p:sp>
        <p:nvSpPr>
          <p:cNvPr id="560" name="Shape 560"/>
          <p:cNvSpPr/>
          <p:nvPr/>
        </p:nvSpPr>
        <p:spPr>
          <a:xfrm flipH="1" flipV="1">
            <a:off x="4137992" y="3251699"/>
            <a:ext cx="1136478" cy="199387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1" name="Shape 561"/>
          <p:cNvSpPr/>
          <p:nvPr/>
        </p:nvSpPr>
        <p:spPr>
          <a:xfrm flipH="1" flipV="1">
            <a:off x="7611716" y="3251699"/>
            <a:ext cx="1136479" cy="199387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2431948" y="1766044"/>
            <a:ext cx="814090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（5）新建一个创世块，新建一个区块链</a:t>
            </a:r>
          </a:p>
        </p:txBody>
      </p:sp>
      <p:pic>
        <p:nvPicPr>
          <p:cNvPr id="5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7131" y="3973667"/>
            <a:ext cx="9055605" cy="3558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/>
        </p:nvSpPr>
        <p:spPr>
          <a:xfrm>
            <a:off x="2889148" y="2426444"/>
            <a:ext cx="722650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（6）添加一个区块到一个区块链中</a:t>
            </a:r>
          </a:p>
        </p:txBody>
      </p:sp>
      <p:pic>
        <p:nvPicPr>
          <p:cNvPr id="5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061" y="4239087"/>
            <a:ext cx="8854678" cy="3028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1069" y="2418494"/>
            <a:ext cx="9283681" cy="697950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hape 570"/>
          <p:cNvSpPr/>
          <p:nvPr/>
        </p:nvSpPr>
        <p:spPr>
          <a:xfrm>
            <a:off x="3194100" y="1155700"/>
            <a:ext cx="66166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(7)主程序，执行区块链相关业务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7310" y="3680662"/>
            <a:ext cx="8605414" cy="4703676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Shape 573"/>
          <p:cNvSpPr/>
          <p:nvPr/>
        </p:nvSpPr>
        <p:spPr>
          <a:xfrm>
            <a:off x="3130550" y="1478177"/>
            <a:ext cx="6743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(9) 运行程序，添加区块信息数据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6510" y="3482368"/>
            <a:ext cx="10187635" cy="5502344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Shape 576"/>
          <p:cNvSpPr/>
          <p:nvPr/>
        </p:nvSpPr>
        <p:spPr>
          <a:xfrm>
            <a:off x="4116865" y="1155700"/>
            <a:ext cx="504200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(10)遍历区块链全部信息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type="title" idx="4294967295"/>
          </p:nvPr>
        </p:nvSpPr>
        <p:spPr>
          <a:xfrm>
            <a:off x="2111300" y="1040870"/>
            <a:ext cx="8782200" cy="881064"/>
          </a:xfrm>
          <a:prstGeom prst="rect">
            <a:avLst/>
          </a:prstGeom>
        </p:spPr>
        <p:txBody>
          <a:bodyPr/>
          <a:lstStyle>
            <a:lvl1pPr defTabSz="274574">
              <a:defRPr sz="4324"/>
            </a:lvl1pPr>
          </a:lstStyle>
          <a:p>
            <a:pPr/>
            <a:r>
              <a:t>go语言—C/C++工程师的福音</a:t>
            </a:r>
          </a:p>
        </p:txBody>
      </p:sp>
      <p:sp>
        <p:nvSpPr>
          <p:cNvPr id="579" name="Shape 579"/>
          <p:cNvSpPr/>
          <p:nvPr/>
        </p:nvSpPr>
        <p:spPr>
          <a:xfrm>
            <a:off x="1422232" y="3515127"/>
            <a:ext cx="10884496" cy="2382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R="457200" algn="l" defTabSz="457200">
              <a:spcBef>
                <a:spcPts val="500"/>
              </a:spcBef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Go语言可以让C/C++程序员的  开发速度   更</a:t>
            </a:r>
            <a:r>
              <a:rPr>
                <a:solidFill>
                  <a:schemeClr val="accent2"/>
                </a:solidFill>
              </a:rPr>
              <a:t>快！</a:t>
            </a:r>
            <a:r>
              <a:t>  更</a:t>
            </a:r>
            <a:r>
              <a:rPr>
                <a:solidFill>
                  <a:schemeClr val="accent1"/>
                </a:solidFill>
              </a:rPr>
              <a:t>容易！</a:t>
            </a:r>
          </a:p>
          <a:p>
            <a:pPr marR="457200" algn="l" defTabSz="457200">
              <a:spcBef>
                <a:spcPts val="500"/>
              </a:spcBef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R="457200" algn="l" defTabSz="457200">
              <a:spcBef>
                <a:spcPts val="500"/>
              </a:spcBef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同时</a:t>
            </a:r>
            <a:r>
              <a:rPr>
                <a:solidFill>
                  <a:srgbClr val="454545"/>
                </a:solidFill>
              </a:rPr>
              <a:t>Go </a:t>
            </a:r>
            <a:r>
              <a:rPr>
                <a:solidFill>
                  <a:srgbClr val="454545"/>
                </a:solidFill>
                <a:latin typeface="ArialUnicodeMS"/>
                <a:ea typeface="ArialUnicodeMS"/>
                <a:cs typeface="ArialUnicodeMS"/>
                <a:sym typeface="ArialUnicodeMS"/>
              </a:rPr>
              <a:t>能给你带来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rialUnicodeMS"/>
                <a:ea typeface="ArialUnicodeMS"/>
                <a:cs typeface="ArialUnicodeMS"/>
                <a:sym typeface="ArialUnicodeMS"/>
              </a:rPr>
              <a:t> 媲美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rialUnicodeMS"/>
                <a:ea typeface="ArialUnicodeMS"/>
                <a:cs typeface="ArialUnicodeMS"/>
                <a:sym typeface="ArialUnicodeMS"/>
              </a:rPr>
              <a:t>的</a:t>
            </a:r>
            <a:r>
              <a:rPr>
                <a:solidFill>
                  <a:srgbClr val="F79646"/>
                </a:solidFill>
              </a:rPr>
              <a:t>高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ArialUnicodeMS"/>
                <a:ea typeface="ArialUnicodeMS"/>
                <a:cs typeface="ArialUnicodeMS"/>
                <a:sym typeface="ArialUnicodeMS"/>
              </a:rPr>
              <a:t>性能！ </a:t>
            </a:r>
            <a:endParaRPr>
              <a:solidFill>
                <a:srgbClr val="4545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9919" y="6722823"/>
            <a:ext cx="1660104" cy="166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1059" y="6661407"/>
            <a:ext cx="2495891" cy="179256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Shape 582"/>
          <p:cNvSpPr/>
          <p:nvPr/>
        </p:nvSpPr>
        <p:spPr>
          <a:xfrm rot="19800000">
            <a:off x="9583031" y="7108654"/>
            <a:ext cx="1372236" cy="447041"/>
          </a:xfrm>
          <a:prstGeom prst="rect">
            <a:avLst/>
          </a:prstGeom>
          <a:solidFill>
            <a:srgbClr val="C0504D"/>
          </a:solidFill>
          <a:ln w="25400">
            <a:solidFill>
              <a:srgbClr val="8C3A3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900">
                <a:solidFill>
                  <a:srgbClr val="FFFFFF"/>
                </a:solidFill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解决痛点！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4015997" y="1082463"/>
            <a:ext cx="492914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b="1" cap="all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写一个爬虫程序对比~</a:t>
            </a:r>
          </a:p>
        </p:txBody>
      </p:sp>
      <p:pic>
        <p:nvPicPr>
          <p:cNvPr id="58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5713" y="3502176"/>
            <a:ext cx="1647235" cy="1702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9469" y="3575992"/>
            <a:ext cx="2103849" cy="1317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0147" y="3336226"/>
            <a:ext cx="1796543" cy="1796543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hape 588"/>
          <p:cNvSpPr/>
          <p:nvPr/>
        </p:nvSpPr>
        <p:spPr>
          <a:xfrm>
            <a:off x="1092720" y="5878829"/>
            <a:ext cx="1628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代码行数</a:t>
            </a:r>
          </a:p>
        </p:txBody>
      </p:sp>
      <p:sp>
        <p:nvSpPr>
          <p:cNvPr id="589" name="Shape 589"/>
          <p:cNvSpPr/>
          <p:nvPr/>
        </p:nvSpPr>
        <p:spPr>
          <a:xfrm>
            <a:off x="179" y="6547696"/>
            <a:ext cx="335045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爬取100个段子耗时</a:t>
            </a:r>
          </a:p>
        </p:txBody>
      </p:sp>
      <p:sp>
        <p:nvSpPr>
          <p:cNvPr id="590" name="Shape 590"/>
          <p:cNvSpPr/>
          <p:nvPr/>
        </p:nvSpPr>
        <p:spPr>
          <a:xfrm>
            <a:off x="3676556" y="5916929"/>
            <a:ext cx="683454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436</a:t>
            </a:r>
          </a:p>
        </p:txBody>
      </p:sp>
      <p:sp>
        <p:nvSpPr>
          <p:cNvPr id="591" name="Shape 591"/>
          <p:cNvSpPr/>
          <p:nvPr/>
        </p:nvSpPr>
        <p:spPr>
          <a:xfrm>
            <a:off x="6318618" y="5897879"/>
            <a:ext cx="683455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144</a:t>
            </a:r>
          </a:p>
        </p:txBody>
      </p:sp>
      <p:sp>
        <p:nvSpPr>
          <p:cNvPr id="592" name="Shape 592"/>
          <p:cNvSpPr/>
          <p:nvPr/>
        </p:nvSpPr>
        <p:spPr>
          <a:xfrm>
            <a:off x="8905644" y="5897879"/>
            <a:ext cx="683454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000">
                <a:solidFill>
                  <a:srgbClr val="FF26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153</a:t>
            </a:r>
          </a:p>
        </p:txBody>
      </p:sp>
      <p:sp>
        <p:nvSpPr>
          <p:cNvPr id="593" name="Shape 593"/>
          <p:cNvSpPr/>
          <p:nvPr/>
        </p:nvSpPr>
        <p:spPr>
          <a:xfrm>
            <a:off x="3651218" y="6585796"/>
            <a:ext cx="735544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0.5s</a:t>
            </a:r>
          </a:p>
        </p:txBody>
      </p:sp>
      <p:sp>
        <p:nvSpPr>
          <p:cNvPr id="594" name="Shape 594"/>
          <p:cNvSpPr/>
          <p:nvPr/>
        </p:nvSpPr>
        <p:spPr>
          <a:xfrm>
            <a:off x="6293280" y="6585796"/>
            <a:ext cx="735545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2.3s</a:t>
            </a:r>
          </a:p>
        </p:txBody>
      </p:sp>
      <p:sp>
        <p:nvSpPr>
          <p:cNvPr id="595" name="Shape 595"/>
          <p:cNvSpPr/>
          <p:nvPr/>
        </p:nvSpPr>
        <p:spPr>
          <a:xfrm>
            <a:off x="8880306" y="6585796"/>
            <a:ext cx="735544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000">
                <a:solidFill>
                  <a:srgbClr val="FF26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0.8s</a:t>
            </a:r>
          </a:p>
        </p:txBody>
      </p:sp>
      <p:sp>
        <p:nvSpPr>
          <p:cNvPr id="596" name="Shape 596"/>
          <p:cNvSpPr/>
          <p:nvPr/>
        </p:nvSpPr>
        <p:spPr>
          <a:xfrm rot="19800000">
            <a:off x="9503352" y="6083701"/>
            <a:ext cx="3795904" cy="650241"/>
          </a:xfrm>
          <a:prstGeom prst="rect">
            <a:avLst/>
          </a:prstGeom>
          <a:solidFill>
            <a:srgbClr val="C0504D"/>
          </a:solidFill>
          <a:ln w="25400">
            <a:solidFill>
              <a:srgbClr val="8C3A3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000">
                <a:solidFill>
                  <a:srgbClr val="FFFFFF"/>
                </a:solidFill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代码更少~效率更高！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5755" y="1919767"/>
            <a:ext cx="1741571" cy="1648933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什么是区块链(1)</a:t>
            </a:r>
          </a:p>
        </p:txBody>
      </p:sp>
      <p:pic>
        <p:nvPicPr>
          <p:cNvPr id="13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8570" y="3432577"/>
            <a:ext cx="2535231" cy="380284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7624117" y="4107110"/>
            <a:ext cx="232520" cy="23882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679043" y="8407400"/>
            <a:ext cx="1164671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以前如果想看到</a:t>
            </a:r>
            <a:r>
              <a:rPr>
                <a:solidFill>
                  <a:schemeClr val="accent4"/>
                </a:solidFill>
              </a:rPr>
              <a:t>某荣的2100张照片</a:t>
            </a:r>
            <a:r>
              <a:t>需要到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某榴</a:t>
            </a:r>
            <a:r>
              <a:t>网站去搜索</a:t>
            </a:r>
          </a:p>
        </p:txBody>
      </p:sp>
      <p:pic>
        <p:nvPicPr>
          <p:cNvPr id="13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25755" y="6618502"/>
            <a:ext cx="1741571" cy="164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9067" y="3525595"/>
            <a:ext cx="1648933" cy="1648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9067" y="5487023"/>
            <a:ext cx="1648933" cy="1573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60814" y="4207470"/>
            <a:ext cx="1794687" cy="133866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10043675" y="6155302"/>
            <a:ext cx="250271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2100张照片</a:t>
            </a:r>
          </a:p>
        </p:txBody>
      </p:sp>
      <p:pic>
        <p:nvPicPr>
          <p:cNvPr id="141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18297">
            <a:off x="5238157" y="3619099"/>
            <a:ext cx="2044502" cy="352235"/>
          </a:xfrm>
          <a:prstGeom prst="rect">
            <a:avLst/>
          </a:prstGeom>
        </p:spPr>
      </p:pic>
      <p:pic>
        <p:nvPicPr>
          <p:cNvPr id="143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16288" y="4466601"/>
            <a:ext cx="3605712" cy="352235"/>
          </a:xfrm>
          <a:prstGeom prst="rect">
            <a:avLst/>
          </a:prstGeom>
        </p:spPr>
      </p:pic>
      <p:pic>
        <p:nvPicPr>
          <p:cNvPr id="145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0935684">
            <a:off x="3482753" y="5373164"/>
            <a:ext cx="3674487" cy="352234"/>
          </a:xfrm>
          <a:prstGeom prst="rect">
            <a:avLst/>
          </a:prstGeom>
        </p:spPr>
      </p:pic>
      <p:pic>
        <p:nvPicPr>
          <p:cNvPr id="147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900000">
            <a:off x="5012734" y="6331748"/>
            <a:ext cx="2344392" cy="352235"/>
          </a:xfrm>
          <a:prstGeom prst="rect">
            <a:avLst/>
          </a:prstGeom>
        </p:spPr>
      </p:pic>
      <p:sp>
        <p:nvSpPr>
          <p:cNvPr id="149" name="Shape 149"/>
          <p:cNvSpPr/>
          <p:nvPr/>
        </p:nvSpPr>
        <p:spPr>
          <a:xfrm>
            <a:off x="4989226" y="2388633"/>
            <a:ext cx="14356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小One</a:t>
            </a:r>
          </a:p>
        </p:txBody>
      </p:sp>
      <p:sp>
        <p:nvSpPr>
          <p:cNvPr id="150" name="Shape 150"/>
          <p:cNvSpPr/>
          <p:nvPr/>
        </p:nvSpPr>
        <p:spPr>
          <a:xfrm>
            <a:off x="5014880" y="7509434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小露</a:t>
            </a:r>
          </a:p>
        </p:txBody>
      </p:sp>
      <p:sp>
        <p:nvSpPr>
          <p:cNvPr id="151" name="Shape 151"/>
          <p:cNvSpPr/>
          <p:nvPr/>
        </p:nvSpPr>
        <p:spPr>
          <a:xfrm>
            <a:off x="315880" y="6442634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老王</a:t>
            </a:r>
          </a:p>
        </p:txBody>
      </p:sp>
      <p:sp>
        <p:nvSpPr>
          <p:cNvPr id="152" name="Shape 152"/>
          <p:cNvSpPr/>
          <p:nvPr/>
        </p:nvSpPr>
        <p:spPr>
          <a:xfrm>
            <a:off x="315880" y="3981761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小苏</a:t>
            </a:r>
          </a:p>
        </p:txBody>
      </p:sp>
      <p:sp>
        <p:nvSpPr>
          <p:cNvPr id="153" name="Shape 153"/>
          <p:cNvSpPr/>
          <p:nvPr/>
        </p:nvSpPr>
        <p:spPr>
          <a:xfrm>
            <a:off x="10552082" y="5569480"/>
            <a:ext cx="1485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4"/>
                </a:solidFill>
              </a:rPr>
              <a:t>某荣的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7646" y="3349221"/>
            <a:ext cx="7277954" cy="3412343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Shape 599"/>
          <p:cNvSpPr/>
          <p:nvPr/>
        </p:nvSpPr>
        <p:spPr>
          <a:xfrm>
            <a:off x="4336623" y="2660272"/>
            <a:ext cx="355653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457200" algn="l" defTabSz="914400">
              <a:defRPr b="1" cap="all" sz="3400">
                <a:latin typeface="Calibri"/>
                <a:ea typeface="Calibri"/>
                <a:cs typeface="Calibri"/>
                <a:sym typeface="Calibri"/>
              </a:defRPr>
            </a:pPr>
            <a:r>
              <a:t>go语言</a:t>
            </a:r>
            <a:r>
              <a:rPr>
                <a:solidFill>
                  <a:srgbClr val="F79646"/>
                </a:solidFill>
              </a:rPr>
              <a:t>(薪资高)</a:t>
            </a:r>
          </a:p>
        </p:txBody>
      </p:sp>
      <p:sp>
        <p:nvSpPr>
          <p:cNvPr id="600" name="Shape 600"/>
          <p:cNvSpPr/>
          <p:nvPr/>
        </p:nvSpPr>
        <p:spPr>
          <a:xfrm>
            <a:off x="4166289" y="6697088"/>
            <a:ext cx="457062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1700">
                <a:solidFill>
                  <a:srgbClr val="6E6B67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薪资（北京 1-3年）</a:t>
            </a:r>
          </a:p>
        </p:txBody>
      </p:sp>
      <p:pic>
        <p:nvPicPr>
          <p:cNvPr id="6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182" y="3455285"/>
            <a:ext cx="4965070" cy="3033323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Shape 602"/>
          <p:cNvSpPr/>
          <p:nvPr/>
        </p:nvSpPr>
        <p:spPr>
          <a:xfrm>
            <a:off x="7567930" y="5215115"/>
            <a:ext cx="2503387" cy="1076819"/>
          </a:xfrm>
          <a:prstGeom prst="rect">
            <a:avLst/>
          </a:prstGeom>
          <a:solidFill>
            <a:srgbClr val="C0504D"/>
          </a:solidFill>
          <a:ln w="25400">
            <a:solidFill>
              <a:srgbClr val="8C3A3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首期Go项目学员张同学</a:t>
            </a:r>
          </a:p>
          <a:p>
            <a:pPr algn="l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已有</a:t>
            </a:r>
            <a:r>
              <a:rPr u="sng"/>
              <a:t>百度16K</a:t>
            </a:r>
            <a:r>
              <a:t>的offer</a:t>
            </a:r>
          </a:p>
          <a:p>
            <a:pPr algn="l"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已入职百度</a:t>
            </a:r>
          </a:p>
        </p:txBody>
      </p:sp>
      <p:sp>
        <p:nvSpPr>
          <p:cNvPr id="603" name="Shape 603"/>
          <p:cNvSpPr/>
          <p:nvPr/>
        </p:nvSpPr>
        <p:spPr>
          <a:xfrm>
            <a:off x="2674196" y="3380531"/>
            <a:ext cx="47394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java</a:t>
            </a:r>
          </a:p>
        </p:txBody>
      </p:sp>
      <p:sp>
        <p:nvSpPr>
          <p:cNvPr id="604" name="Shape 604"/>
          <p:cNvSpPr/>
          <p:nvPr/>
        </p:nvSpPr>
        <p:spPr>
          <a:xfrm>
            <a:off x="2437129" y="3973198"/>
            <a:ext cx="7650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605" name="Shape 605"/>
          <p:cNvSpPr/>
          <p:nvPr/>
        </p:nvSpPr>
        <p:spPr>
          <a:xfrm>
            <a:off x="2697519" y="4448705"/>
            <a:ext cx="42774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200">
                <a:solidFill>
                  <a:srgbClr val="FF26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Go</a:t>
            </a:r>
          </a:p>
        </p:txBody>
      </p:sp>
      <p:sp>
        <p:nvSpPr>
          <p:cNvPr id="606" name="Shape 606"/>
          <p:cNvSpPr/>
          <p:nvPr/>
        </p:nvSpPr>
        <p:spPr>
          <a:xfrm>
            <a:off x="2553534" y="4975012"/>
            <a:ext cx="6655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C/C++</a:t>
            </a:r>
          </a:p>
        </p:txBody>
      </p:sp>
      <p:sp>
        <p:nvSpPr>
          <p:cNvPr id="607" name="Shape 607"/>
          <p:cNvSpPr/>
          <p:nvPr/>
        </p:nvSpPr>
        <p:spPr>
          <a:xfrm>
            <a:off x="2138667" y="5567679"/>
            <a:ext cx="10216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JavaScript</a:t>
            </a:r>
          </a:p>
        </p:txBody>
      </p:sp>
      <p:sp>
        <p:nvSpPr>
          <p:cNvPr id="608" name="Shape 608"/>
          <p:cNvSpPr/>
          <p:nvPr/>
        </p:nvSpPr>
        <p:spPr>
          <a:xfrm>
            <a:off x="2680503" y="6120761"/>
            <a:ext cx="4624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Php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778" y="2805522"/>
            <a:ext cx="10397296" cy="5553008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hape 611"/>
          <p:cNvSpPr/>
          <p:nvPr/>
        </p:nvSpPr>
        <p:spPr>
          <a:xfrm>
            <a:off x="3755052" y="1221087"/>
            <a:ext cx="508244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b="1" cap="all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go语言TIOBE统计趋势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/>
        </p:nvSpPr>
        <p:spPr>
          <a:xfrm>
            <a:off x="2286998" y="2233083"/>
            <a:ext cx="793973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http://www.itheima.com/special/hmczl/</a:t>
            </a:r>
          </a:p>
        </p:txBody>
      </p:sp>
      <p:sp>
        <p:nvSpPr>
          <p:cNvPr id="614" name="Shape 614"/>
          <p:cNvSpPr/>
          <p:nvPr/>
        </p:nvSpPr>
        <p:spPr>
          <a:xfrm>
            <a:off x="3269964" y="1155700"/>
            <a:ext cx="646487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黑马程序员C/C++学科课程升级</a:t>
            </a:r>
          </a:p>
        </p:txBody>
      </p:sp>
      <p:pic>
        <p:nvPicPr>
          <p:cNvPr id="6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5200" y="3767666"/>
            <a:ext cx="9134400" cy="4926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22547"/>
            <a:ext cx="13004801" cy="2853572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Shape 618"/>
          <p:cNvSpPr/>
          <p:nvPr/>
        </p:nvSpPr>
        <p:spPr>
          <a:xfrm>
            <a:off x="3704575" y="1373487"/>
            <a:ext cx="559565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b="1" cap="all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C/C++与go语言开班计划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8570" y="3432577"/>
            <a:ext cx="2535231" cy="380284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7624117" y="4107110"/>
            <a:ext cx="232520" cy="23882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323799" y="8089899"/>
            <a:ext cx="1235720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但是，如果</a:t>
            </a:r>
            <a:r>
              <a: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rPr>
              <a:t>某榴</a:t>
            </a:r>
            <a:r>
              <a:t>网站突然坍塌，照片将全部不复返。</a:t>
            </a:r>
          </a:p>
          <a:p>
            <a:pPr/>
            <a:r>
              <a:t>这就是“中心化”的弊端，资源集中一起，抗风险容错性很弱。</a:t>
            </a:r>
          </a:p>
        </p:txBody>
      </p:sp>
      <p:pic>
        <p:nvPicPr>
          <p:cNvPr id="15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5755" y="1919767"/>
            <a:ext cx="1741571" cy="1648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25755" y="6618502"/>
            <a:ext cx="1741571" cy="1647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9067" y="3525595"/>
            <a:ext cx="1648933" cy="1648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9067" y="5487023"/>
            <a:ext cx="1648933" cy="1573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460814" y="4207470"/>
            <a:ext cx="1794687" cy="133866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10106800" y="5740400"/>
            <a:ext cx="250271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2100张照片</a:t>
            </a:r>
          </a:p>
        </p:txBody>
      </p:sp>
      <p:pic>
        <p:nvPicPr>
          <p:cNvPr id="164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18297">
            <a:off x="5238157" y="3619099"/>
            <a:ext cx="2044502" cy="352235"/>
          </a:xfrm>
          <a:prstGeom prst="rect">
            <a:avLst/>
          </a:prstGeom>
        </p:spPr>
      </p:pic>
      <p:pic>
        <p:nvPicPr>
          <p:cNvPr id="166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16288" y="4466601"/>
            <a:ext cx="3605712" cy="352235"/>
          </a:xfrm>
          <a:prstGeom prst="rect">
            <a:avLst/>
          </a:prstGeom>
        </p:spPr>
      </p:pic>
      <p:pic>
        <p:nvPicPr>
          <p:cNvPr id="168" name="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0935684">
            <a:off x="3482753" y="5373164"/>
            <a:ext cx="3674487" cy="352234"/>
          </a:xfrm>
          <a:prstGeom prst="rect">
            <a:avLst/>
          </a:prstGeom>
        </p:spPr>
      </p:pic>
      <p:pic>
        <p:nvPicPr>
          <p:cNvPr id="170" name="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900000">
            <a:off x="5012734" y="6331748"/>
            <a:ext cx="2344392" cy="352235"/>
          </a:xfrm>
          <a:prstGeom prst="rect">
            <a:avLst/>
          </a:prstGeom>
        </p:spPr>
      </p:pic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什么是区块链(2)</a:t>
            </a:r>
          </a:p>
        </p:txBody>
      </p:sp>
      <p:pic>
        <p:nvPicPr>
          <p:cNvPr id="173" name="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2700000">
            <a:off x="6448225" y="5058628"/>
            <a:ext cx="6698123" cy="76201"/>
          </a:xfrm>
          <a:prstGeom prst="rect">
            <a:avLst/>
          </a:prstGeom>
        </p:spPr>
      </p:pic>
      <p:pic>
        <p:nvPicPr>
          <p:cNvPr id="175" name="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8900000">
            <a:off x="6308926" y="5077528"/>
            <a:ext cx="6644667" cy="76201"/>
          </a:xfrm>
          <a:prstGeom prst="rect">
            <a:avLst/>
          </a:prstGeom>
        </p:spPr>
      </p:pic>
      <p:sp>
        <p:nvSpPr>
          <p:cNvPr id="177" name="Shape 177"/>
          <p:cNvSpPr/>
          <p:nvPr/>
        </p:nvSpPr>
        <p:spPr>
          <a:xfrm>
            <a:off x="5052726" y="2396221"/>
            <a:ext cx="14356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小One</a:t>
            </a:r>
          </a:p>
        </p:txBody>
      </p:sp>
      <p:sp>
        <p:nvSpPr>
          <p:cNvPr id="178" name="Shape 178"/>
          <p:cNvSpPr/>
          <p:nvPr/>
        </p:nvSpPr>
        <p:spPr>
          <a:xfrm>
            <a:off x="5014880" y="7509434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小露</a:t>
            </a:r>
          </a:p>
        </p:txBody>
      </p:sp>
      <p:sp>
        <p:nvSpPr>
          <p:cNvPr id="179" name="Shape 179"/>
          <p:cNvSpPr/>
          <p:nvPr/>
        </p:nvSpPr>
        <p:spPr>
          <a:xfrm>
            <a:off x="315880" y="3981761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小苏</a:t>
            </a:r>
          </a:p>
        </p:txBody>
      </p:sp>
      <p:sp>
        <p:nvSpPr>
          <p:cNvPr id="180" name="Shape 180"/>
          <p:cNvSpPr/>
          <p:nvPr/>
        </p:nvSpPr>
        <p:spPr>
          <a:xfrm>
            <a:off x="315880" y="6442634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老王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297738" y="7708899"/>
            <a:ext cx="12409324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不过没关系，某荣的2100张照片，幸存在100万个粉丝的电脑里，除非地球毁灭，不然某荣的照片不可能绝迹。</a:t>
            </a:r>
          </a:p>
          <a:p>
            <a:pPr/>
            <a:r>
              <a:t>这就是“去中心化”，数据分布式存储。</a:t>
            </a:r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871" y="5260432"/>
            <a:ext cx="1741571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7912" y="5261183"/>
            <a:ext cx="1741570" cy="164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6324" y="5260432"/>
            <a:ext cx="1648933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77736" y="5246680"/>
            <a:ext cx="1648934" cy="1573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61363" y="2234634"/>
            <a:ext cx="1794687" cy="133866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7002850" y="2535664"/>
            <a:ext cx="250271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2100张照片</a:t>
            </a:r>
          </a:p>
        </p:txBody>
      </p:sp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什么是区块链(3)</a:t>
            </a:r>
          </a:p>
        </p:txBody>
      </p:sp>
      <p:sp>
        <p:nvSpPr>
          <p:cNvPr id="190" name="Shape 190"/>
          <p:cNvSpPr/>
          <p:nvPr/>
        </p:nvSpPr>
        <p:spPr>
          <a:xfrm flipH="1">
            <a:off x="4008942" y="3698262"/>
            <a:ext cx="1452058" cy="1452059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1" name="Shape 191"/>
          <p:cNvSpPr/>
          <p:nvPr/>
        </p:nvSpPr>
        <p:spPr>
          <a:xfrm flipH="1">
            <a:off x="5660983" y="3806943"/>
            <a:ext cx="436754" cy="1367755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2" name="Shape 192"/>
          <p:cNvSpPr/>
          <p:nvPr/>
        </p:nvSpPr>
        <p:spPr>
          <a:xfrm>
            <a:off x="6749964" y="3691604"/>
            <a:ext cx="261401" cy="1439089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3" name="Shape 193"/>
          <p:cNvSpPr/>
          <p:nvPr/>
        </p:nvSpPr>
        <p:spPr>
          <a:xfrm>
            <a:off x="7389692" y="3744035"/>
            <a:ext cx="1340938" cy="1340937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94" name="Shape 194"/>
          <p:cNvSpPr/>
          <p:nvPr/>
        </p:nvSpPr>
        <p:spPr>
          <a:xfrm>
            <a:off x="2931058" y="7044877"/>
            <a:ext cx="16951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我有2100张！</a:t>
            </a:r>
          </a:p>
        </p:txBody>
      </p:sp>
      <p:sp>
        <p:nvSpPr>
          <p:cNvPr id="195" name="Shape 195"/>
          <p:cNvSpPr/>
          <p:nvPr/>
        </p:nvSpPr>
        <p:spPr>
          <a:xfrm>
            <a:off x="4524098" y="7044877"/>
            <a:ext cx="19491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我也有2100张！</a:t>
            </a:r>
          </a:p>
        </p:txBody>
      </p:sp>
      <p:sp>
        <p:nvSpPr>
          <p:cNvPr id="196" name="Shape 196"/>
          <p:cNvSpPr/>
          <p:nvPr/>
        </p:nvSpPr>
        <p:spPr>
          <a:xfrm>
            <a:off x="6707411" y="7070277"/>
            <a:ext cx="9895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So do I.</a:t>
            </a:r>
          </a:p>
        </p:txBody>
      </p:sp>
      <p:sp>
        <p:nvSpPr>
          <p:cNvPr id="197" name="Shape 197"/>
          <p:cNvSpPr/>
          <p:nvPr/>
        </p:nvSpPr>
        <p:spPr>
          <a:xfrm>
            <a:off x="8241581" y="7070277"/>
            <a:ext cx="105841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Me too~</a:t>
            </a:r>
          </a:p>
        </p:txBody>
      </p:sp>
      <p:sp>
        <p:nvSpPr>
          <p:cNvPr id="198" name="Shape 198"/>
          <p:cNvSpPr/>
          <p:nvPr/>
        </p:nvSpPr>
        <p:spPr>
          <a:xfrm>
            <a:off x="10011923" y="5830899"/>
            <a:ext cx="259773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… …  100万个用户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57048" y="7708148"/>
            <a:ext cx="12941504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后来，一个叫“某本聪”的一个虚拟人物提供了,一个拥有协议的照片共享文件夹,用户可以从中获取照片，但是必须遵循协议。</a:t>
            </a:r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871" y="5260432"/>
            <a:ext cx="1741571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7912" y="5261183"/>
            <a:ext cx="1741570" cy="164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6324" y="5260432"/>
            <a:ext cx="1648933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77736" y="5246680"/>
            <a:ext cx="1648934" cy="157355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4607712" y="3233094"/>
            <a:ext cx="384017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某荣照片共享文件夹2100张</a:t>
            </a:r>
          </a:p>
        </p:txBody>
      </p:sp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什么是区块链(4)</a:t>
            </a:r>
          </a:p>
        </p:txBody>
      </p:sp>
      <p:sp>
        <p:nvSpPr>
          <p:cNvPr id="207" name="Shape 207"/>
          <p:cNvSpPr/>
          <p:nvPr/>
        </p:nvSpPr>
        <p:spPr>
          <a:xfrm flipH="1">
            <a:off x="3704142" y="3704142"/>
            <a:ext cx="1452058" cy="1452059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8" name="Shape 208"/>
          <p:cNvSpPr/>
          <p:nvPr/>
        </p:nvSpPr>
        <p:spPr>
          <a:xfrm flipH="1">
            <a:off x="5597483" y="3788445"/>
            <a:ext cx="436754" cy="1367755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9" name="Shape 209"/>
          <p:cNvSpPr/>
          <p:nvPr/>
        </p:nvSpPr>
        <p:spPr>
          <a:xfrm>
            <a:off x="6749964" y="3691604"/>
            <a:ext cx="261401" cy="1439089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0" name="Shape 210"/>
          <p:cNvSpPr/>
          <p:nvPr/>
        </p:nvSpPr>
        <p:spPr>
          <a:xfrm>
            <a:off x="7389692" y="3744035"/>
            <a:ext cx="1340938" cy="1340937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1" name="Shape 211"/>
          <p:cNvSpPr/>
          <p:nvPr/>
        </p:nvSpPr>
        <p:spPr>
          <a:xfrm>
            <a:off x="3213506" y="7014735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我同意！</a:t>
            </a:r>
          </a:p>
        </p:txBody>
      </p:sp>
      <p:sp>
        <p:nvSpPr>
          <p:cNvPr id="212" name="Shape 212"/>
          <p:cNvSpPr/>
          <p:nvPr/>
        </p:nvSpPr>
        <p:spPr>
          <a:xfrm>
            <a:off x="4933546" y="7014735"/>
            <a:ext cx="1130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我加入！</a:t>
            </a:r>
          </a:p>
        </p:txBody>
      </p:sp>
      <p:sp>
        <p:nvSpPr>
          <p:cNvPr id="213" name="Shape 213"/>
          <p:cNvSpPr/>
          <p:nvPr/>
        </p:nvSpPr>
        <p:spPr>
          <a:xfrm>
            <a:off x="6707411" y="7040135"/>
            <a:ext cx="9895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So do I.</a:t>
            </a:r>
          </a:p>
        </p:txBody>
      </p:sp>
      <p:sp>
        <p:nvSpPr>
          <p:cNvPr id="214" name="Shape 214"/>
          <p:cNvSpPr/>
          <p:nvPr/>
        </p:nvSpPr>
        <p:spPr>
          <a:xfrm>
            <a:off x="8241581" y="7040135"/>
            <a:ext cx="105841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Me too~</a:t>
            </a:r>
          </a:p>
        </p:txBody>
      </p:sp>
      <p:sp>
        <p:nvSpPr>
          <p:cNvPr id="215" name="Shape 215"/>
          <p:cNvSpPr/>
          <p:nvPr/>
        </p:nvSpPr>
        <p:spPr>
          <a:xfrm>
            <a:off x="10011923" y="5830899"/>
            <a:ext cx="259773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… …  100万个用户</a:t>
            </a:r>
          </a:p>
        </p:txBody>
      </p:sp>
      <p:pic>
        <p:nvPicPr>
          <p:cNvPr id="21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7553" y="2202776"/>
            <a:ext cx="1058419" cy="100653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1598612" y="3365701"/>
            <a:ext cx="87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某本聪</a:t>
            </a:r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02300" y="2125019"/>
            <a:ext cx="1270000" cy="1162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 flipV="1">
            <a:off x="2882900" y="2722786"/>
            <a:ext cx="2693740" cy="7714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20" name="Shape 220"/>
          <p:cNvSpPr/>
          <p:nvPr/>
        </p:nvSpPr>
        <p:spPr>
          <a:xfrm>
            <a:off x="2606234" y="2236144"/>
            <a:ext cx="324703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“我来给你们提供资源”</a:t>
            </a:r>
          </a:p>
          <a:p>
            <a:pPr>
              <a:defRPr sz="2400"/>
            </a:pPr>
            <a:r>
              <a:t>想获取资源,需遵循协议</a:t>
            </a:r>
          </a:p>
        </p:txBody>
      </p:sp>
      <p:sp>
        <p:nvSpPr>
          <p:cNvPr id="221" name="Shape 221"/>
          <p:cNvSpPr/>
          <p:nvPr/>
        </p:nvSpPr>
        <p:spPr>
          <a:xfrm>
            <a:off x="9702800" y="2338860"/>
            <a:ext cx="2572335" cy="211009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电子协议：</a:t>
            </a:r>
          </a:p>
          <a:p>
            <a:pPr>
              <a:defRPr sz="1600"/>
            </a:pPr>
            <a:r>
              <a:t>不得复制、修改、PS任何“共享文件夹”中的照片，用户在“共享文件夹”发生的任何行为，都会按时间记录。</a:t>
            </a:r>
          </a:p>
        </p:txBody>
      </p:sp>
      <p:sp>
        <p:nvSpPr>
          <p:cNvPr id="222" name="Shape 222"/>
          <p:cNvSpPr/>
          <p:nvPr/>
        </p:nvSpPr>
        <p:spPr>
          <a:xfrm>
            <a:off x="6998369" y="2819400"/>
            <a:ext cx="2543854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871" y="5260432"/>
            <a:ext cx="1741571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7912" y="5261183"/>
            <a:ext cx="1741570" cy="164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6324" y="5260432"/>
            <a:ext cx="1648933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77736" y="5246680"/>
            <a:ext cx="1648934" cy="157355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4607712" y="3233094"/>
            <a:ext cx="384017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某荣照片共享文件夹2100张</a:t>
            </a:r>
          </a:p>
        </p:txBody>
      </p:sp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什么是区块链(5)</a:t>
            </a:r>
          </a:p>
        </p:txBody>
      </p:sp>
      <p:sp>
        <p:nvSpPr>
          <p:cNvPr id="230" name="Shape 230"/>
          <p:cNvSpPr/>
          <p:nvPr/>
        </p:nvSpPr>
        <p:spPr>
          <a:xfrm flipV="1">
            <a:off x="3836760" y="3837805"/>
            <a:ext cx="1048605" cy="1257112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1" name="Shape 231"/>
          <p:cNvSpPr/>
          <p:nvPr/>
        </p:nvSpPr>
        <p:spPr>
          <a:xfrm>
            <a:off x="2081529" y="7014021"/>
            <a:ext cx="25679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嘿嘿，我想使坏~！！</a:t>
            </a:r>
          </a:p>
        </p:txBody>
      </p:sp>
      <p:sp>
        <p:nvSpPr>
          <p:cNvPr id="232" name="Shape 232"/>
          <p:cNvSpPr/>
          <p:nvPr/>
        </p:nvSpPr>
        <p:spPr>
          <a:xfrm>
            <a:off x="10011923" y="5830899"/>
            <a:ext cx="259773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… …  100万个用户</a:t>
            </a:r>
          </a:p>
        </p:txBody>
      </p:sp>
      <p:pic>
        <p:nvPicPr>
          <p:cNvPr id="23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02300" y="2125019"/>
            <a:ext cx="1270000" cy="116205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9702800" y="2338860"/>
            <a:ext cx="2572335" cy="211009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电子协议：</a:t>
            </a:r>
          </a:p>
          <a:p>
            <a:pPr>
              <a:defRPr sz="1600"/>
            </a:pPr>
            <a:r>
              <a:t>不得复制、修改、PS任何“共享文件夹”中的照片，用户在“共享文件夹”发生的任何行为，都会按时间记录。</a:t>
            </a:r>
          </a:p>
        </p:txBody>
      </p:sp>
      <p:sp>
        <p:nvSpPr>
          <p:cNvPr id="235" name="Shape 235"/>
          <p:cNvSpPr/>
          <p:nvPr/>
        </p:nvSpPr>
        <p:spPr>
          <a:xfrm>
            <a:off x="6998369" y="2819400"/>
            <a:ext cx="2543854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6" name="Shape 236"/>
          <p:cNvSpPr/>
          <p:nvPr/>
        </p:nvSpPr>
        <p:spPr>
          <a:xfrm>
            <a:off x="145745" y="7995005"/>
            <a:ext cx="12764110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小One电脑中“共享文件夹”会按时间中最新记录，同步其他100万个用户，他们会复原小张电脑中的数据...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小</a:t>
            </a:r>
            <a:r>
              <a:t>One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永远别想对“共享文件夹”搞修改破坏，且所有行为都同步记录在其他用户的电脑里。</a:t>
            </a:r>
          </a:p>
        </p:txBody>
      </p:sp>
      <p:sp>
        <p:nvSpPr>
          <p:cNvPr id="237" name="Shape 237"/>
          <p:cNvSpPr/>
          <p:nvPr/>
        </p:nvSpPr>
        <p:spPr>
          <a:xfrm>
            <a:off x="1678304" y="4140547"/>
            <a:ext cx="33743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行为:删除编号1-100的照片！</a:t>
            </a:r>
          </a:p>
        </p:txBody>
      </p:sp>
      <p:sp>
        <p:nvSpPr>
          <p:cNvPr id="238" name="Shape 238"/>
          <p:cNvSpPr/>
          <p:nvPr/>
        </p:nvSpPr>
        <p:spPr>
          <a:xfrm flipH="1">
            <a:off x="5647060" y="3861375"/>
            <a:ext cx="224831" cy="1293689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9" name="Shape 239"/>
          <p:cNvSpPr/>
          <p:nvPr/>
        </p:nvSpPr>
        <p:spPr>
          <a:xfrm>
            <a:off x="6653550" y="3862089"/>
            <a:ext cx="379662" cy="1279941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0" name="Shape 240"/>
          <p:cNvSpPr/>
          <p:nvPr/>
        </p:nvSpPr>
        <p:spPr>
          <a:xfrm>
            <a:off x="7377450" y="3832264"/>
            <a:ext cx="1064073" cy="1284548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1" name="Shape 241"/>
          <p:cNvSpPr/>
          <p:nvPr/>
        </p:nvSpPr>
        <p:spPr>
          <a:xfrm>
            <a:off x="5080421" y="3950047"/>
            <a:ext cx="353751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1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广播:</a:t>
            </a:r>
          </a:p>
          <a:p>
            <a:pPr>
              <a:defRPr b="1" sz="21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小张,删除编号1-100的照片！</a:t>
            </a:r>
          </a:p>
        </p:txBody>
      </p:sp>
      <p:sp>
        <p:nvSpPr>
          <p:cNvPr id="242" name="Shape 242"/>
          <p:cNvSpPr/>
          <p:nvPr/>
        </p:nvSpPr>
        <p:spPr>
          <a:xfrm>
            <a:off x="4517240" y="6950102"/>
            <a:ext cx="196291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没事，我照片全</a:t>
            </a:r>
          </a:p>
          <a:p>
            <a:pPr>
              <a:defRPr sz="2000"/>
            </a:pPr>
            <a:r>
              <a:t>我能恢复~</a:t>
            </a:r>
          </a:p>
        </p:txBody>
      </p:sp>
      <p:sp>
        <p:nvSpPr>
          <p:cNvPr id="243" name="Shape 243"/>
          <p:cNvSpPr/>
          <p:nvPr/>
        </p:nvSpPr>
        <p:spPr>
          <a:xfrm>
            <a:off x="6707411" y="7040135"/>
            <a:ext cx="9895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So do I.</a:t>
            </a:r>
          </a:p>
        </p:txBody>
      </p:sp>
      <p:sp>
        <p:nvSpPr>
          <p:cNvPr id="244" name="Shape 244"/>
          <p:cNvSpPr/>
          <p:nvPr/>
        </p:nvSpPr>
        <p:spPr>
          <a:xfrm>
            <a:off x="8241581" y="7040135"/>
            <a:ext cx="105841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Me too~</a:t>
            </a:r>
          </a:p>
        </p:txBody>
      </p:sp>
      <p:sp>
        <p:nvSpPr>
          <p:cNvPr id="245" name="Shape 245"/>
          <p:cNvSpPr/>
          <p:nvPr/>
        </p:nvSpPr>
        <p:spPr>
          <a:xfrm>
            <a:off x="585571" y="3671616"/>
            <a:ext cx="380725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2018年1月15日中午12：00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7871" y="5260432"/>
            <a:ext cx="1741571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7912" y="5261183"/>
            <a:ext cx="1741570" cy="164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6324" y="5260432"/>
            <a:ext cx="1648933" cy="1648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77736" y="5246680"/>
            <a:ext cx="1648934" cy="1573554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4607712" y="3233094"/>
            <a:ext cx="384017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某荣照片共享文件夹2100张</a:t>
            </a:r>
          </a:p>
        </p:txBody>
      </p:sp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什么是区块链(6)</a:t>
            </a:r>
          </a:p>
        </p:txBody>
      </p:sp>
      <p:sp>
        <p:nvSpPr>
          <p:cNvPr id="253" name="Shape 253"/>
          <p:cNvSpPr/>
          <p:nvPr/>
        </p:nvSpPr>
        <p:spPr>
          <a:xfrm flipH="1">
            <a:off x="3752782" y="3847505"/>
            <a:ext cx="1261021" cy="1261020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4" name="Shape 254"/>
          <p:cNvSpPr/>
          <p:nvPr/>
        </p:nvSpPr>
        <p:spPr>
          <a:xfrm>
            <a:off x="1935988" y="6950102"/>
            <a:ext cx="25542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555~刚刚删除的照片</a:t>
            </a:r>
          </a:p>
          <a:p>
            <a:pPr>
              <a:defRPr sz="2000"/>
            </a:pPr>
            <a:r>
              <a:t>又恢复了</a:t>
            </a:r>
          </a:p>
        </p:txBody>
      </p:sp>
      <p:sp>
        <p:nvSpPr>
          <p:cNvPr id="255" name="Shape 255"/>
          <p:cNvSpPr/>
          <p:nvPr/>
        </p:nvSpPr>
        <p:spPr>
          <a:xfrm>
            <a:off x="10011923" y="5830899"/>
            <a:ext cx="259773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… …  100万个用户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02300" y="2125019"/>
            <a:ext cx="1270000" cy="116205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9702800" y="2338860"/>
            <a:ext cx="2572335" cy="211009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电子协议：</a:t>
            </a:r>
          </a:p>
          <a:p>
            <a:pPr>
              <a:defRPr sz="1600"/>
            </a:pPr>
            <a:r>
              <a:t>不得复制、修改、PS任何“共享文件夹”中的照片，用户在“共享文件夹”发生的任何行为，都会按时间记录。</a:t>
            </a:r>
          </a:p>
        </p:txBody>
      </p:sp>
      <p:sp>
        <p:nvSpPr>
          <p:cNvPr id="258" name="Shape 258"/>
          <p:cNvSpPr/>
          <p:nvPr/>
        </p:nvSpPr>
        <p:spPr>
          <a:xfrm>
            <a:off x="6998369" y="2819400"/>
            <a:ext cx="2543854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9" name="Shape 259"/>
          <p:cNvSpPr/>
          <p:nvPr/>
        </p:nvSpPr>
        <p:spPr>
          <a:xfrm>
            <a:off x="2355849" y="8204555"/>
            <a:ext cx="83439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这就是区块链，数据分散存储，去中心化。</a:t>
            </a:r>
          </a:p>
          <a:p>
            <a:pPr>
              <a:defRPr sz="2400"/>
            </a:pPr>
            <a:r>
              <a:t>按时间戳广播记录所有行为，无法修改、破坏数据源或造假。</a:t>
            </a:r>
          </a:p>
        </p:txBody>
      </p:sp>
      <p:sp>
        <p:nvSpPr>
          <p:cNvPr id="260" name="Shape 260"/>
          <p:cNvSpPr/>
          <p:nvPr/>
        </p:nvSpPr>
        <p:spPr>
          <a:xfrm flipH="1">
            <a:off x="5647060" y="3861375"/>
            <a:ext cx="224831" cy="1293689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1" name="Shape 261"/>
          <p:cNvSpPr/>
          <p:nvPr/>
        </p:nvSpPr>
        <p:spPr>
          <a:xfrm>
            <a:off x="6653550" y="3862089"/>
            <a:ext cx="379662" cy="1279941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2" name="Shape 262"/>
          <p:cNvSpPr/>
          <p:nvPr/>
        </p:nvSpPr>
        <p:spPr>
          <a:xfrm>
            <a:off x="7377450" y="3832264"/>
            <a:ext cx="1064073" cy="1284548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3" name="Shape 263"/>
          <p:cNvSpPr/>
          <p:nvPr/>
        </p:nvSpPr>
        <p:spPr>
          <a:xfrm>
            <a:off x="4552546" y="7127902"/>
            <a:ext cx="1892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这就是区块链！</a:t>
            </a:r>
          </a:p>
        </p:txBody>
      </p:sp>
      <p:sp>
        <p:nvSpPr>
          <p:cNvPr id="264" name="Shape 264"/>
          <p:cNvSpPr/>
          <p:nvPr/>
        </p:nvSpPr>
        <p:spPr>
          <a:xfrm>
            <a:off x="6328062" y="7127902"/>
            <a:ext cx="197688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这就是去中心化!</a:t>
            </a:r>
          </a:p>
        </p:txBody>
      </p:sp>
      <p:sp>
        <p:nvSpPr>
          <p:cNvPr id="265" name="Shape 265"/>
          <p:cNvSpPr/>
          <p:nvPr/>
        </p:nvSpPr>
        <p:spPr>
          <a:xfrm>
            <a:off x="8340514" y="7127902"/>
            <a:ext cx="18765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资源,行为透明~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